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4" r:id="rId4"/>
    <p:sldId id="260" r:id="rId5"/>
    <p:sldId id="263" r:id="rId6"/>
    <p:sldId id="261" r:id="rId7"/>
    <p:sldId id="265" r:id="rId8"/>
  </p:sldIdLst>
  <p:sldSz cx="9144000" cy="6858000" type="screen4x3"/>
  <p:notesSz cx="6811963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DE8"/>
    <a:srgbClr val="4E884F"/>
    <a:srgbClr val="999999"/>
    <a:srgbClr val="A6A6A6"/>
    <a:srgbClr val="111111"/>
    <a:srgbClr val="4C4C4C"/>
    <a:srgbClr val="26262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8780" autoAdjust="0"/>
  </p:normalViewPr>
  <p:slideViewPr>
    <p:cSldViewPr snapToGrid="0" snapToObjects="1">
      <p:cViewPr>
        <p:scale>
          <a:sx n="100" d="100"/>
          <a:sy n="100" d="100"/>
        </p:scale>
        <p:origin x="624" y="480"/>
      </p:cViewPr>
      <p:guideLst>
        <p:guide orient="horz" pos="2296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682C7-45EC-544B-92F2-C426A13306DE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9BE04-76E0-A54F-91EB-A2EFF0FD5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90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4355-69EA-7949-9F88-75862D84C76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8A12-B5DD-0246-9764-BA421979C1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9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55650" y="1196752"/>
            <a:ext cx="360040" cy="0"/>
          </a:xfrm>
          <a:prstGeom prst="line">
            <a:avLst/>
          </a:prstGeom>
          <a:ln w="762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logo_iau_noi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690934"/>
            <a:ext cx="426720" cy="832104"/>
          </a:xfrm>
          <a:prstGeom prst="rect">
            <a:avLst/>
          </a:prstGeom>
        </p:spPr>
      </p:pic>
      <p:sp>
        <p:nvSpPr>
          <p:cNvPr id="10" name="Espace réservé pour une image  9"/>
          <p:cNvSpPr>
            <a:spLocks noGrp="1"/>
          </p:cNvSpPr>
          <p:nvPr>
            <p:ph type="pic" sz="quarter" idx="12" hasCustomPrompt="1"/>
          </p:nvPr>
        </p:nvSpPr>
        <p:spPr>
          <a:xfrm>
            <a:off x="755650" y="3131294"/>
            <a:ext cx="5832000" cy="3383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Cliquer sur l’icône pour insérer une image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338263"/>
            <a:ext cx="7535855" cy="1152891"/>
          </a:xfrm>
        </p:spPr>
        <p:txBody>
          <a:bodyPr/>
          <a:lstStyle>
            <a:lvl1pPr>
              <a:defRPr sz="3000" cap="all">
                <a:solidFill>
                  <a:srgbClr val="4C4C4C"/>
                </a:solidFill>
              </a:defRPr>
            </a:lvl1pPr>
            <a:lvl2pPr>
              <a:defRPr sz="1700" cap="all" baseline="0">
                <a:solidFill>
                  <a:srgbClr val="A6A6A6"/>
                </a:solidFill>
              </a:defRPr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fr-FR" dirty="0" smtClean="0"/>
              <a:t>saisir le titre du diaporama</a:t>
            </a:r>
          </a:p>
          <a:p>
            <a:pPr lvl="1"/>
            <a:r>
              <a:rPr lang="fr-FR" dirty="0" smtClean="0"/>
              <a:t>Saisir sous titre du diaporama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2491154"/>
            <a:ext cx="7535781" cy="599632"/>
          </a:xfrm>
        </p:spPr>
        <p:txBody>
          <a:bodyPr anchor="b"/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fr-FR" dirty="0" smtClean="0"/>
              <a:t>Contexte de l’intervention / date</a:t>
            </a:r>
          </a:p>
          <a:p>
            <a:pPr lvl="1"/>
            <a:r>
              <a:rPr lang="fr-FR" dirty="0" smtClean="0"/>
              <a:t>Nom de l’intervenant / fonction</a:t>
            </a:r>
          </a:p>
        </p:txBody>
      </p:sp>
    </p:spTree>
    <p:extLst>
      <p:ext uri="{BB962C8B-B14F-4D97-AF65-F5344CB8AC3E}">
        <p14:creationId xmlns:p14="http://schemas.microsoft.com/office/powerpoint/2010/main" val="416551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2 images pet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49299" y="1162050"/>
            <a:ext cx="5256000" cy="5109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6293300" y="1162050"/>
            <a:ext cx="2232000" cy="1584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 smtClean="0"/>
              <a:t>Cliquer sur l’objet à insérer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92850" y="2843213"/>
            <a:ext cx="223202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Légende et crédits</a:t>
            </a:r>
            <a:endParaRPr lang="fr-FR" dirty="0"/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293300" y="4050683"/>
            <a:ext cx="2232000" cy="1584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 smtClean="0"/>
              <a:t>Cliquer sur l’objet à insérer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92850" y="5731846"/>
            <a:ext cx="223202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Légende et crédits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2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1 image moy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49299" y="1162050"/>
            <a:ext cx="4174393" cy="5109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5213300" y="1505874"/>
            <a:ext cx="3312000" cy="4132873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 smtClean="0"/>
              <a:t>Cliquer sur l’objet à insérer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00" y="5731846"/>
            <a:ext cx="331157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Légende et crédits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3300" y="1162050"/>
            <a:ext cx="3311575" cy="250725"/>
          </a:xfrm>
        </p:spPr>
        <p:txBody>
          <a:bodyPr anchor="b">
            <a:normAutofit/>
          </a:bodyPr>
          <a:lstStyle>
            <a:lvl1pPr algn="r"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Titre de l’illustration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3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749300" y="1513742"/>
            <a:ext cx="7777164" cy="4752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 dirty="0" smtClean="0"/>
              <a:t>Cliquer sur l’objet à insérer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9106"/>
            <a:ext cx="7777164" cy="155681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Légende et crédits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1162050"/>
            <a:ext cx="7777163" cy="250725"/>
          </a:xfrm>
        </p:spPr>
        <p:txBody>
          <a:bodyPr anchor="b">
            <a:normAutofit/>
          </a:bodyPr>
          <a:lstStyle>
            <a:lvl1pPr algn="l"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Titre de l’illustration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6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8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9300" y="274638"/>
            <a:ext cx="777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9300" y="1316182"/>
            <a:ext cx="7776000" cy="4809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 (texte)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Texte avec puce (niveau 5)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Titre du diaporama ou info réunion principale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Info réunion et/ou date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174182" y="6588711"/>
            <a:ext cx="351118" cy="159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CB59051C-628F-A046-97B3-68395308EABE}" type="slidenum">
              <a:rPr lang="fr-FR" sz="600" smtClean="0">
                <a:solidFill>
                  <a:srgbClr val="262626"/>
                </a:solidFill>
                <a:latin typeface="Arial"/>
                <a:cs typeface="Arial"/>
              </a:rPr>
              <a:pPr algn="r"/>
              <a:t>‹N°›</a:t>
            </a:fld>
            <a:endParaRPr lang="fr-FR" sz="6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9" name="Image 8" descr="logo_iau_noir_peti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6" y="6453336"/>
            <a:ext cx="251840" cy="2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5" r:id="rId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80808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262626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300"/>
        </a:spcBef>
        <a:buFont typeface="Arial"/>
        <a:buNone/>
        <a:defRPr sz="1600" kern="1200">
          <a:solidFill>
            <a:srgbClr val="262626"/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ts val="800"/>
        </a:spcBef>
        <a:buFont typeface="Arial"/>
        <a:buNone/>
        <a:defRPr sz="2000" b="1" kern="1200">
          <a:solidFill>
            <a:srgbClr val="262626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800"/>
        </a:spcBef>
        <a:buFont typeface="Arial"/>
        <a:buNone/>
        <a:defRPr sz="1600" b="1" kern="1200" baseline="0">
          <a:solidFill>
            <a:srgbClr val="262626"/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ts val="300"/>
        </a:spcBef>
        <a:buFont typeface="Arial"/>
        <a:buChar char="•"/>
        <a:defRPr sz="1600" kern="1200">
          <a:solidFill>
            <a:srgbClr val="26262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55650" y="1338263"/>
            <a:ext cx="7807325" cy="115289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</a:t>
            </a:r>
            <a:r>
              <a:rPr lang="fr-FR" dirty="0" smtClean="0"/>
              <a:t>« Hauts </a:t>
            </a:r>
            <a:r>
              <a:rPr lang="fr-FR" dirty="0"/>
              <a:t>lieux de la </a:t>
            </a:r>
            <a:r>
              <a:rPr lang="fr-FR" dirty="0" smtClean="0"/>
              <a:t>transition </a:t>
            </a:r>
            <a:r>
              <a:rPr lang="fr-FR" dirty="0" smtClean="0"/>
              <a:t>» </a:t>
            </a:r>
            <a:r>
              <a:rPr lang="fr-FR" dirty="0" smtClean="0"/>
              <a:t>en </a:t>
            </a:r>
            <a:r>
              <a:rPr lang="fr-FR" dirty="0" err="1" smtClean="0"/>
              <a:t>île-de-France</a:t>
            </a:r>
            <a:endParaRPr lang="fr-FR" dirty="0"/>
          </a:p>
          <a:p>
            <a:pPr lvl="1"/>
            <a:r>
              <a:rPr lang="fr-FR" dirty="0" smtClean="0"/>
              <a:t>Hypothèses DU PROJET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etit déjeuner « décideurs-chercheurs » – 16 novembre 2018 </a:t>
            </a:r>
          </a:p>
          <a:p>
            <a:pPr lvl="1"/>
            <a:r>
              <a:rPr lang="fr-FR" dirty="0" smtClean="0"/>
              <a:t>Nicolas </a:t>
            </a:r>
            <a:r>
              <a:rPr lang="fr-FR" dirty="0" err="1" smtClean="0"/>
              <a:t>Laruelle</a:t>
            </a:r>
            <a:r>
              <a:rPr lang="fr-FR" dirty="0" smtClean="0"/>
              <a:t>, IAU, urbaniste</a:t>
            </a:r>
            <a:endParaRPr lang="fr-FR" dirty="0"/>
          </a:p>
        </p:txBody>
      </p:sp>
      <p:pic>
        <p:nvPicPr>
          <p:cNvPr id="9" name="Espace réservé pour une image 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36758"/>
            <a:ext cx="5832000" cy="3373071"/>
          </a:xfrm>
        </p:spPr>
      </p:pic>
    </p:spTree>
    <p:extLst>
      <p:ext uri="{BB962C8B-B14F-4D97-AF65-F5344CB8AC3E}">
        <p14:creationId xmlns:p14="http://schemas.microsoft.com/office/powerpoint/2010/main" val="20298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Hypothèses du projet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749300" y="1316182"/>
            <a:ext cx="8394700" cy="4809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L’approche des grands défis doit être transversale…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… et valoriser les initiatives remarquables existantes…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… à l’échelle des « territoires » et surtout des « lieux ».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Les « hauts lieux de la transition » en Île-de-France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Petit déjeuner « décideurs-chercheurs » - 16 novembre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1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i="1" dirty="0" smtClean="0">
                <a:solidFill>
                  <a:schemeClr val="tx1"/>
                </a:solidFill>
              </a:rPr>
              <a:t>Identification </a:t>
            </a:r>
            <a:r>
              <a:rPr lang="fr-FR" sz="2000" i="1" dirty="0">
                <a:solidFill>
                  <a:schemeClr val="tx1"/>
                </a:solidFill>
              </a:rPr>
              <a:t>des « hauts lieux de la transition » </a:t>
            </a:r>
            <a:r>
              <a:rPr lang="fr-FR" sz="2000" i="1" dirty="0" smtClean="0">
                <a:solidFill>
                  <a:schemeClr val="tx1"/>
                </a:solidFill>
              </a:rPr>
              <a:t>:</a:t>
            </a:r>
            <a:br>
              <a:rPr lang="fr-FR" sz="2000" i="1" dirty="0" smtClean="0">
                <a:solidFill>
                  <a:schemeClr val="tx1"/>
                </a:solidFill>
              </a:rPr>
            </a:br>
            <a:r>
              <a:rPr lang="fr-FR" sz="2000" i="1" dirty="0" smtClean="0">
                <a:solidFill>
                  <a:schemeClr val="tx1"/>
                </a:solidFill>
              </a:rPr>
              <a:t>aperçu de la méthode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« hauts lieux de la transition » en Île-de-France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Petit déjeuner « décideurs-chercheurs » - 16 novembre 2018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82066" y="1326390"/>
            <a:ext cx="1939628" cy="1454344"/>
            <a:chOff x="2539799" y="1209821"/>
            <a:chExt cx="1333379" cy="999775"/>
          </a:xfrm>
        </p:grpSpPr>
        <p:sp>
          <p:nvSpPr>
            <p:cNvPr id="331" name="Rectangle 330"/>
            <p:cNvSpPr/>
            <p:nvPr/>
          </p:nvSpPr>
          <p:spPr>
            <a:xfrm>
              <a:off x="2539799" y="1209821"/>
              <a:ext cx="1333379" cy="999775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orme libre 331"/>
            <p:cNvSpPr/>
            <p:nvPr/>
          </p:nvSpPr>
          <p:spPr>
            <a:xfrm>
              <a:off x="2621265" y="1276940"/>
              <a:ext cx="1162113" cy="887879"/>
            </a:xfrm>
            <a:custGeom>
              <a:avLst/>
              <a:gdLst>
                <a:gd name="connsiteX0" fmla="*/ 828675 w 6772275"/>
                <a:gd name="connsiteY0" fmla="*/ 0 h 5372100"/>
                <a:gd name="connsiteX1" fmla="*/ 0 w 6772275"/>
                <a:gd name="connsiteY1" fmla="*/ 914400 h 5372100"/>
                <a:gd name="connsiteX2" fmla="*/ 447675 w 6772275"/>
                <a:gd name="connsiteY2" fmla="*/ 2667000 h 5372100"/>
                <a:gd name="connsiteX3" fmla="*/ 1400175 w 6772275"/>
                <a:gd name="connsiteY3" fmla="*/ 3848100 h 5372100"/>
                <a:gd name="connsiteX4" fmla="*/ 1657350 w 6772275"/>
                <a:gd name="connsiteY4" fmla="*/ 4581525 h 5372100"/>
                <a:gd name="connsiteX5" fmla="*/ 3009900 w 6772275"/>
                <a:gd name="connsiteY5" fmla="*/ 4457700 h 5372100"/>
                <a:gd name="connsiteX6" fmla="*/ 3352800 w 6772275"/>
                <a:gd name="connsiteY6" fmla="*/ 5372100 h 5372100"/>
                <a:gd name="connsiteX7" fmla="*/ 4686300 w 6772275"/>
                <a:gd name="connsiteY7" fmla="*/ 5229225 h 5372100"/>
                <a:gd name="connsiteX8" fmla="*/ 5210175 w 6772275"/>
                <a:gd name="connsiteY8" fmla="*/ 4276725 h 5372100"/>
                <a:gd name="connsiteX9" fmla="*/ 6315075 w 6772275"/>
                <a:gd name="connsiteY9" fmla="*/ 4105275 h 5372100"/>
                <a:gd name="connsiteX10" fmla="*/ 6772275 w 6772275"/>
                <a:gd name="connsiteY10" fmla="*/ 3000375 h 5372100"/>
                <a:gd name="connsiteX11" fmla="*/ 6543675 w 6772275"/>
                <a:gd name="connsiteY11" fmla="*/ 1981200 h 5372100"/>
                <a:gd name="connsiteX12" fmla="*/ 5467350 w 6772275"/>
                <a:gd name="connsiteY12" fmla="*/ 638175 h 5372100"/>
                <a:gd name="connsiteX13" fmla="*/ 3657600 w 6772275"/>
                <a:gd name="connsiteY13" fmla="*/ 714375 h 5372100"/>
                <a:gd name="connsiteX14" fmla="*/ 2085975 w 6772275"/>
                <a:gd name="connsiteY14" fmla="*/ 133350 h 5372100"/>
                <a:gd name="connsiteX15" fmla="*/ 828675 w 6772275"/>
                <a:gd name="connsiteY15" fmla="*/ 0 h 537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2275" h="5372100">
                  <a:moveTo>
                    <a:pt x="828675" y="0"/>
                  </a:moveTo>
                  <a:lnTo>
                    <a:pt x="0" y="914400"/>
                  </a:lnTo>
                  <a:lnTo>
                    <a:pt x="447675" y="2667000"/>
                  </a:lnTo>
                  <a:lnTo>
                    <a:pt x="1400175" y="3848100"/>
                  </a:lnTo>
                  <a:lnTo>
                    <a:pt x="1657350" y="4581525"/>
                  </a:lnTo>
                  <a:lnTo>
                    <a:pt x="3009900" y="4457700"/>
                  </a:lnTo>
                  <a:lnTo>
                    <a:pt x="3352800" y="5372100"/>
                  </a:lnTo>
                  <a:lnTo>
                    <a:pt x="4686300" y="5229225"/>
                  </a:lnTo>
                  <a:lnTo>
                    <a:pt x="5210175" y="4276725"/>
                  </a:lnTo>
                  <a:lnTo>
                    <a:pt x="6315075" y="4105275"/>
                  </a:lnTo>
                  <a:lnTo>
                    <a:pt x="6772275" y="3000375"/>
                  </a:lnTo>
                  <a:lnTo>
                    <a:pt x="6543675" y="1981200"/>
                  </a:lnTo>
                  <a:lnTo>
                    <a:pt x="5467350" y="638175"/>
                  </a:lnTo>
                  <a:lnTo>
                    <a:pt x="3657600" y="714375"/>
                  </a:lnTo>
                  <a:lnTo>
                    <a:pt x="2085975" y="1333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Ellipse 332"/>
            <p:cNvSpPr>
              <a:spLocks noChangeAspect="1"/>
            </p:cNvSpPr>
            <p:nvPr/>
          </p:nvSpPr>
          <p:spPr bwMode="auto">
            <a:xfrm rot="21034404">
              <a:off x="2734169" y="1399646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Ellipse 335"/>
            <p:cNvSpPr>
              <a:spLocks noChangeAspect="1"/>
            </p:cNvSpPr>
            <p:nvPr/>
          </p:nvSpPr>
          <p:spPr bwMode="auto">
            <a:xfrm rot="21034404">
              <a:off x="3365229" y="1551931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Ellipse 336"/>
            <p:cNvSpPr>
              <a:spLocks noChangeAspect="1"/>
            </p:cNvSpPr>
            <p:nvPr/>
          </p:nvSpPr>
          <p:spPr bwMode="auto">
            <a:xfrm rot="21034404">
              <a:off x="3036215" y="1548096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Ellipse 337"/>
            <p:cNvSpPr>
              <a:spLocks noChangeAspect="1"/>
            </p:cNvSpPr>
            <p:nvPr/>
          </p:nvSpPr>
          <p:spPr bwMode="auto">
            <a:xfrm rot="21034404">
              <a:off x="3302895" y="1418074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Ellipse 339"/>
            <p:cNvSpPr>
              <a:spLocks noChangeAspect="1"/>
            </p:cNvSpPr>
            <p:nvPr/>
          </p:nvSpPr>
          <p:spPr bwMode="auto">
            <a:xfrm rot="21034404">
              <a:off x="2894783" y="1643802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Ellipse 340"/>
            <p:cNvSpPr>
              <a:spLocks noChangeAspect="1"/>
            </p:cNvSpPr>
            <p:nvPr/>
          </p:nvSpPr>
          <p:spPr bwMode="auto">
            <a:xfrm rot="21034404">
              <a:off x="3186994" y="1622161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Ellipse 341"/>
            <p:cNvSpPr>
              <a:spLocks noChangeAspect="1"/>
            </p:cNvSpPr>
            <p:nvPr/>
          </p:nvSpPr>
          <p:spPr bwMode="auto">
            <a:xfrm rot="21034404">
              <a:off x="3506142" y="1550863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Ellipse 342"/>
            <p:cNvSpPr>
              <a:spLocks noChangeAspect="1"/>
            </p:cNvSpPr>
            <p:nvPr/>
          </p:nvSpPr>
          <p:spPr bwMode="auto">
            <a:xfrm rot="21034404">
              <a:off x="3159576" y="1457067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Ellipse 343"/>
            <p:cNvSpPr>
              <a:spLocks noChangeAspect="1"/>
            </p:cNvSpPr>
            <p:nvPr/>
          </p:nvSpPr>
          <p:spPr bwMode="auto">
            <a:xfrm rot="21034404">
              <a:off x="3487768" y="1440145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Ellipse 344"/>
            <p:cNvSpPr>
              <a:spLocks noChangeAspect="1"/>
            </p:cNvSpPr>
            <p:nvPr/>
          </p:nvSpPr>
          <p:spPr bwMode="auto">
            <a:xfrm rot="21034404">
              <a:off x="3301870" y="1683384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Ellipse 345"/>
            <p:cNvSpPr>
              <a:spLocks noChangeAspect="1"/>
            </p:cNvSpPr>
            <p:nvPr/>
          </p:nvSpPr>
          <p:spPr bwMode="auto">
            <a:xfrm rot="21034404">
              <a:off x="3535536" y="1636229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Ellipse 347"/>
            <p:cNvSpPr>
              <a:spLocks noChangeAspect="1"/>
            </p:cNvSpPr>
            <p:nvPr/>
          </p:nvSpPr>
          <p:spPr bwMode="auto">
            <a:xfrm rot="21034404">
              <a:off x="3622487" y="1754160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Ellipse 348"/>
            <p:cNvSpPr>
              <a:spLocks noChangeAspect="1"/>
            </p:cNvSpPr>
            <p:nvPr/>
          </p:nvSpPr>
          <p:spPr bwMode="auto">
            <a:xfrm rot="21034404">
              <a:off x="3429491" y="1755785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Ellipse 349"/>
            <p:cNvSpPr>
              <a:spLocks noChangeAspect="1"/>
            </p:cNvSpPr>
            <p:nvPr/>
          </p:nvSpPr>
          <p:spPr bwMode="auto">
            <a:xfrm rot="21034404">
              <a:off x="3162350" y="1780404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Ellipse 350"/>
            <p:cNvSpPr>
              <a:spLocks noChangeAspect="1"/>
            </p:cNvSpPr>
            <p:nvPr/>
          </p:nvSpPr>
          <p:spPr bwMode="auto">
            <a:xfrm rot="21034404">
              <a:off x="2872684" y="1754622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Ellipse 352"/>
            <p:cNvSpPr>
              <a:spLocks noChangeAspect="1"/>
            </p:cNvSpPr>
            <p:nvPr/>
          </p:nvSpPr>
          <p:spPr bwMode="auto">
            <a:xfrm rot="21034404">
              <a:off x="3297369" y="1831160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Ellipse 353"/>
            <p:cNvSpPr>
              <a:spLocks noChangeAspect="1"/>
            </p:cNvSpPr>
            <p:nvPr/>
          </p:nvSpPr>
          <p:spPr bwMode="auto">
            <a:xfrm rot="21034404">
              <a:off x="3451569" y="1888738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Ellipse 355"/>
            <p:cNvSpPr>
              <a:spLocks noChangeAspect="1"/>
            </p:cNvSpPr>
            <p:nvPr/>
          </p:nvSpPr>
          <p:spPr bwMode="auto">
            <a:xfrm rot="21034404">
              <a:off x="3308620" y="1990462"/>
              <a:ext cx="33115" cy="33115"/>
            </a:xfrm>
            <a:prstGeom prst="ellipse">
              <a:avLst/>
            </a:prstGeom>
            <a:solidFill>
              <a:srgbClr val="4E884F"/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82066" y="2880294"/>
            <a:ext cx="1939628" cy="1454344"/>
            <a:chOff x="3908691" y="1209821"/>
            <a:chExt cx="1333379" cy="999775"/>
          </a:xfrm>
        </p:grpSpPr>
        <p:sp>
          <p:nvSpPr>
            <p:cNvPr id="305" name="Rectangle 304"/>
            <p:cNvSpPr/>
            <p:nvPr/>
          </p:nvSpPr>
          <p:spPr>
            <a:xfrm>
              <a:off x="3908691" y="1209821"/>
              <a:ext cx="1333379" cy="999775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orme libre 305"/>
            <p:cNvSpPr/>
            <p:nvPr/>
          </p:nvSpPr>
          <p:spPr>
            <a:xfrm>
              <a:off x="3990157" y="1276940"/>
              <a:ext cx="1162113" cy="887879"/>
            </a:xfrm>
            <a:custGeom>
              <a:avLst/>
              <a:gdLst>
                <a:gd name="connsiteX0" fmla="*/ 828675 w 6772275"/>
                <a:gd name="connsiteY0" fmla="*/ 0 h 5372100"/>
                <a:gd name="connsiteX1" fmla="*/ 0 w 6772275"/>
                <a:gd name="connsiteY1" fmla="*/ 914400 h 5372100"/>
                <a:gd name="connsiteX2" fmla="*/ 447675 w 6772275"/>
                <a:gd name="connsiteY2" fmla="*/ 2667000 h 5372100"/>
                <a:gd name="connsiteX3" fmla="*/ 1400175 w 6772275"/>
                <a:gd name="connsiteY3" fmla="*/ 3848100 h 5372100"/>
                <a:gd name="connsiteX4" fmla="*/ 1657350 w 6772275"/>
                <a:gd name="connsiteY4" fmla="*/ 4581525 h 5372100"/>
                <a:gd name="connsiteX5" fmla="*/ 3009900 w 6772275"/>
                <a:gd name="connsiteY5" fmla="*/ 4457700 h 5372100"/>
                <a:gd name="connsiteX6" fmla="*/ 3352800 w 6772275"/>
                <a:gd name="connsiteY6" fmla="*/ 5372100 h 5372100"/>
                <a:gd name="connsiteX7" fmla="*/ 4686300 w 6772275"/>
                <a:gd name="connsiteY7" fmla="*/ 5229225 h 5372100"/>
                <a:gd name="connsiteX8" fmla="*/ 5210175 w 6772275"/>
                <a:gd name="connsiteY8" fmla="*/ 4276725 h 5372100"/>
                <a:gd name="connsiteX9" fmla="*/ 6315075 w 6772275"/>
                <a:gd name="connsiteY9" fmla="*/ 4105275 h 5372100"/>
                <a:gd name="connsiteX10" fmla="*/ 6772275 w 6772275"/>
                <a:gd name="connsiteY10" fmla="*/ 3000375 h 5372100"/>
                <a:gd name="connsiteX11" fmla="*/ 6543675 w 6772275"/>
                <a:gd name="connsiteY11" fmla="*/ 1981200 h 5372100"/>
                <a:gd name="connsiteX12" fmla="*/ 5467350 w 6772275"/>
                <a:gd name="connsiteY12" fmla="*/ 638175 h 5372100"/>
                <a:gd name="connsiteX13" fmla="*/ 3657600 w 6772275"/>
                <a:gd name="connsiteY13" fmla="*/ 714375 h 5372100"/>
                <a:gd name="connsiteX14" fmla="*/ 2085975 w 6772275"/>
                <a:gd name="connsiteY14" fmla="*/ 133350 h 5372100"/>
                <a:gd name="connsiteX15" fmla="*/ 828675 w 6772275"/>
                <a:gd name="connsiteY15" fmla="*/ 0 h 537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2275" h="5372100">
                  <a:moveTo>
                    <a:pt x="828675" y="0"/>
                  </a:moveTo>
                  <a:lnTo>
                    <a:pt x="0" y="914400"/>
                  </a:lnTo>
                  <a:lnTo>
                    <a:pt x="447675" y="2667000"/>
                  </a:lnTo>
                  <a:lnTo>
                    <a:pt x="1400175" y="3848100"/>
                  </a:lnTo>
                  <a:lnTo>
                    <a:pt x="1657350" y="4581525"/>
                  </a:lnTo>
                  <a:lnTo>
                    <a:pt x="3009900" y="4457700"/>
                  </a:lnTo>
                  <a:lnTo>
                    <a:pt x="3352800" y="5372100"/>
                  </a:lnTo>
                  <a:lnTo>
                    <a:pt x="4686300" y="5229225"/>
                  </a:lnTo>
                  <a:lnTo>
                    <a:pt x="5210175" y="4276725"/>
                  </a:lnTo>
                  <a:lnTo>
                    <a:pt x="6315075" y="4105275"/>
                  </a:lnTo>
                  <a:lnTo>
                    <a:pt x="6772275" y="3000375"/>
                  </a:lnTo>
                  <a:lnTo>
                    <a:pt x="6543675" y="1981200"/>
                  </a:lnTo>
                  <a:lnTo>
                    <a:pt x="5467350" y="638175"/>
                  </a:lnTo>
                  <a:lnTo>
                    <a:pt x="3657600" y="714375"/>
                  </a:lnTo>
                  <a:lnTo>
                    <a:pt x="2085975" y="1333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Ellipse 306"/>
            <p:cNvSpPr>
              <a:spLocks noChangeAspect="1"/>
            </p:cNvSpPr>
            <p:nvPr/>
          </p:nvSpPr>
          <p:spPr bwMode="auto">
            <a:xfrm rot="727089">
              <a:off x="4163523" y="1289423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Ellipse 307"/>
            <p:cNvSpPr>
              <a:spLocks noChangeAspect="1"/>
            </p:cNvSpPr>
            <p:nvPr/>
          </p:nvSpPr>
          <p:spPr bwMode="auto">
            <a:xfrm rot="727089">
              <a:off x="4272408" y="1371715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Ellipse 308"/>
            <p:cNvSpPr>
              <a:spLocks noChangeAspect="1"/>
            </p:cNvSpPr>
            <p:nvPr/>
          </p:nvSpPr>
          <p:spPr bwMode="auto">
            <a:xfrm rot="727089">
              <a:off x="4410349" y="1400860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Ellipse 310"/>
            <p:cNvSpPr>
              <a:spLocks noChangeAspect="1"/>
            </p:cNvSpPr>
            <p:nvPr/>
          </p:nvSpPr>
          <p:spPr bwMode="auto">
            <a:xfrm rot="727089">
              <a:off x="4429619" y="1528808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Ellipse 311"/>
            <p:cNvSpPr>
              <a:spLocks noChangeAspect="1"/>
            </p:cNvSpPr>
            <p:nvPr/>
          </p:nvSpPr>
          <p:spPr bwMode="auto">
            <a:xfrm rot="727089">
              <a:off x="4632133" y="1548105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Ellipse 312"/>
            <p:cNvSpPr>
              <a:spLocks noChangeAspect="1"/>
            </p:cNvSpPr>
            <p:nvPr/>
          </p:nvSpPr>
          <p:spPr bwMode="auto">
            <a:xfrm rot="727089">
              <a:off x="4125240" y="1422654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Ellipse 313"/>
            <p:cNvSpPr>
              <a:spLocks noChangeAspect="1"/>
            </p:cNvSpPr>
            <p:nvPr/>
          </p:nvSpPr>
          <p:spPr bwMode="auto">
            <a:xfrm rot="727089">
              <a:off x="4266293" y="1528830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Ellipse 314"/>
            <p:cNvSpPr>
              <a:spLocks noChangeAspect="1"/>
            </p:cNvSpPr>
            <p:nvPr/>
          </p:nvSpPr>
          <p:spPr bwMode="auto">
            <a:xfrm rot="727089">
              <a:off x="4551313" y="1653056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Ellipse 316"/>
            <p:cNvSpPr>
              <a:spLocks noChangeAspect="1"/>
            </p:cNvSpPr>
            <p:nvPr/>
          </p:nvSpPr>
          <p:spPr bwMode="auto">
            <a:xfrm rot="727089">
              <a:off x="4548625" y="1489431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Ellipse 317"/>
            <p:cNvSpPr>
              <a:spLocks noChangeAspect="1"/>
            </p:cNvSpPr>
            <p:nvPr/>
          </p:nvSpPr>
          <p:spPr bwMode="auto">
            <a:xfrm rot="727089">
              <a:off x="4856623" y="1522200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Ellipse 318"/>
            <p:cNvSpPr>
              <a:spLocks noChangeAspect="1"/>
            </p:cNvSpPr>
            <p:nvPr/>
          </p:nvSpPr>
          <p:spPr bwMode="auto">
            <a:xfrm rot="727089">
              <a:off x="4614318" y="1740777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Ellipse 319"/>
            <p:cNvSpPr>
              <a:spLocks noChangeAspect="1"/>
            </p:cNvSpPr>
            <p:nvPr/>
          </p:nvSpPr>
          <p:spPr bwMode="auto">
            <a:xfrm rot="727089">
              <a:off x="4870335" y="1794101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Ellipse 320"/>
            <p:cNvSpPr>
              <a:spLocks noChangeAspect="1"/>
            </p:cNvSpPr>
            <p:nvPr/>
          </p:nvSpPr>
          <p:spPr bwMode="auto">
            <a:xfrm rot="727089">
              <a:off x="4341621" y="1603803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Ellipse 323"/>
            <p:cNvSpPr>
              <a:spLocks noChangeAspect="1"/>
            </p:cNvSpPr>
            <p:nvPr/>
          </p:nvSpPr>
          <p:spPr bwMode="auto">
            <a:xfrm rot="727089">
              <a:off x="4497262" y="1777533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Ellipse 324"/>
            <p:cNvSpPr>
              <a:spLocks noChangeAspect="1"/>
            </p:cNvSpPr>
            <p:nvPr/>
          </p:nvSpPr>
          <p:spPr bwMode="auto">
            <a:xfrm rot="727089">
              <a:off x="4181338" y="1659417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Ellipse 325"/>
            <p:cNvSpPr>
              <a:spLocks noChangeAspect="1"/>
            </p:cNvSpPr>
            <p:nvPr/>
          </p:nvSpPr>
          <p:spPr bwMode="auto">
            <a:xfrm rot="727089">
              <a:off x="4256632" y="1732625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Ellipse 326"/>
            <p:cNvSpPr>
              <a:spLocks noChangeAspect="1"/>
            </p:cNvSpPr>
            <p:nvPr/>
          </p:nvSpPr>
          <p:spPr bwMode="auto">
            <a:xfrm rot="727089">
              <a:off x="4577206" y="1887974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Ellipse 327"/>
            <p:cNvSpPr>
              <a:spLocks noChangeAspect="1"/>
            </p:cNvSpPr>
            <p:nvPr/>
          </p:nvSpPr>
          <p:spPr bwMode="auto">
            <a:xfrm rot="727089">
              <a:off x="4699484" y="1998141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Ellipse 328"/>
            <p:cNvSpPr>
              <a:spLocks noChangeAspect="1"/>
            </p:cNvSpPr>
            <p:nvPr/>
          </p:nvSpPr>
          <p:spPr bwMode="auto">
            <a:xfrm rot="727089">
              <a:off x="4414850" y="1906360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Ellipse 329"/>
            <p:cNvSpPr>
              <a:spLocks noChangeAspect="1"/>
            </p:cNvSpPr>
            <p:nvPr/>
          </p:nvSpPr>
          <p:spPr bwMode="auto">
            <a:xfrm rot="727089">
              <a:off x="4555736" y="2034280"/>
              <a:ext cx="33115" cy="33115"/>
            </a:xfrm>
            <a:prstGeom prst="ellipse">
              <a:avLst/>
            </a:prstGeom>
            <a:solidFill>
              <a:srgbClr val="9BCBF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2066" y="4434200"/>
            <a:ext cx="1939628" cy="1454344"/>
            <a:chOff x="5277583" y="1209821"/>
            <a:chExt cx="1333379" cy="999775"/>
          </a:xfrm>
        </p:grpSpPr>
        <p:sp>
          <p:nvSpPr>
            <p:cNvPr id="280" name="Rectangle 279"/>
            <p:cNvSpPr/>
            <p:nvPr/>
          </p:nvSpPr>
          <p:spPr>
            <a:xfrm>
              <a:off x="5277583" y="1209821"/>
              <a:ext cx="1333379" cy="999775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orme libre 280"/>
            <p:cNvSpPr/>
            <p:nvPr/>
          </p:nvSpPr>
          <p:spPr>
            <a:xfrm>
              <a:off x="5359049" y="1276940"/>
              <a:ext cx="1162113" cy="887879"/>
            </a:xfrm>
            <a:custGeom>
              <a:avLst/>
              <a:gdLst>
                <a:gd name="connsiteX0" fmla="*/ 828675 w 6772275"/>
                <a:gd name="connsiteY0" fmla="*/ 0 h 5372100"/>
                <a:gd name="connsiteX1" fmla="*/ 0 w 6772275"/>
                <a:gd name="connsiteY1" fmla="*/ 914400 h 5372100"/>
                <a:gd name="connsiteX2" fmla="*/ 447675 w 6772275"/>
                <a:gd name="connsiteY2" fmla="*/ 2667000 h 5372100"/>
                <a:gd name="connsiteX3" fmla="*/ 1400175 w 6772275"/>
                <a:gd name="connsiteY3" fmla="*/ 3848100 h 5372100"/>
                <a:gd name="connsiteX4" fmla="*/ 1657350 w 6772275"/>
                <a:gd name="connsiteY4" fmla="*/ 4581525 h 5372100"/>
                <a:gd name="connsiteX5" fmla="*/ 3009900 w 6772275"/>
                <a:gd name="connsiteY5" fmla="*/ 4457700 h 5372100"/>
                <a:gd name="connsiteX6" fmla="*/ 3352800 w 6772275"/>
                <a:gd name="connsiteY6" fmla="*/ 5372100 h 5372100"/>
                <a:gd name="connsiteX7" fmla="*/ 4686300 w 6772275"/>
                <a:gd name="connsiteY7" fmla="*/ 5229225 h 5372100"/>
                <a:gd name="connsiteX8" fmla="*/ 5210175 w 6772275"/>
                <a:gd name="connsiteY8" fmla="*/ 4276725 h 5372100"/>
                <a:gd name="connsiteX9" fmla="*/ 6315075 w 6772275"/>
                <a:gd name="connsiteY9" fmla="*/ 4105275 h 5372100"/>
                <a:gd name="connsiteX10" fmla="*/ 6772275 w 6772275"/>
                <a:gd name="connsiteY10" fmla="*/ 3000375 h 5372100"/>
                <a:gd name="connsiteX11" fmla="*/ 6543675 w 6772275"/>
                <a:gd name="connsiteY11" fmla="*/ 1981200 h 5372100"/>
                <a:gd name="connsiteX12" fmla="*/ 5467350 w 6772275"/>
                <a:gd name="connsiteY12" fmla="*/ 638175 h 5372100"/>
                <a:gd name="connsiteX13" fmla="*/ 3657600 w 6772275"/>
                <a:gd name="connsiteY13" fmla="*/ 714375 h 5372100"/>
                <a:gd name="connsiteX14" fmla="*/ 2085975 w 6772275"/>
                <a:gd name="connsiteY14" fmla="*/ 133350 h 5372100"/>
                <a:gd name="connsiteX15" fmla="*/ 828675 w 6772275"/>
                <a:gd name="connsiteY15" fmla="*/ 0 h 537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2275" h="5372100">
                  <a:moveTo>
                    <a:pt x="828675" y="0"/>
                  </a:moveTo>
                  <a:lnTo>
                    <a:pt x="0" y="914400"/>
                  </a:lnTo>
                  <a:lnTo>
                    <a:pt x="447675" y="2667000"/>
                  </a:lnTo>
                  <a:lnTo>
                    <a:pt x="1400175" y="3848100"/>
                  </a:lnTo>
                  <a:lnTo>
                    <a:pt x="1657350" y="4581525"/>
                  </a:lnTo>
                  <a:lnTo>
                    <a:pt x="3009900" y="4457700"/>
                  </a:lnTo>
                  <a:lnTo>
                    <a:pt x="3352800" y="5372100"/>
                  </a:lnTo>
                  <a:lnTo>
                    <a:pt x="4686300" y="5229225"/>
                  </a:lnTo>
                  <a:lnTo>
                    <a:pt x="5210175" y="4276725"/>
                  </a:lnTo>
                  <a:lnTo>
                    <a:pt x="6315075" y="4105275"/>
                  </a:lnTo>
                  <a:lnTo>
                    <a:pt x="6772275" y="3000375"/>
                  </a:lnTo>
                  <a:lnTo>
                    <a:pt x="6543675" y="1981200"/>
                  </a:lnTo>
                  <a:lnTo>
                    <a:pt x="5467350" y="638175"/>
                  </a:lnTo>
                  <a:lnTo>
                    <a:pt x="3657600" y="714375"/>
                  </a:lnTo>
                  <a:lnTo>
                    <a:pt x="2085975" y="1333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Ellipse 281"/>
            <p:cNvSpPr>
              <a:spLocks noChangeAspect="1"/>
            </p:cNvSpPr>
            <p:nvPr/>
          </p:nvSpPr>
          <p:spPr bwMode="auto">
            <a:xfrm>
              <a:off x="5503972" y="1391612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Ellipse 285"/>
            <p:cNvSpPr>
              <a:spLocks noChangeAspect="1"/>
            </p:cNvSpPr>
            <p:nvPr/>
          </p:nvSpPr>
          <p:spPr bwMode="auto">
            <a:xfrm>
              <a:off x="5798821" y="1561374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Ellipse 288"/>
            <p:cNvSpPr>
              <a:spLocks noChangeAspect="1"/>
            </p:cNvSpPr>
            <p:nvPr/>
          </p:nvSpPr>
          <p:spPr bwMode="auto">
            <a:xfrm>
              <a:off x="5569014" y="1569462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Ellipse 289"/>
            <p:cNvSpPr>
              <a:spLocks noChangeAspect="1"/>
            </p:cNvSpPr>
            <p:nvPr/>
          </p:nvSpPr>
          <p:spPr bwMode="auto">
            <a:xfrm>
              <a:off x="5949276" y="1646333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Ellipse 291"/>
            <p:cNvSpPr>
              <a:spLocks noChangeAspect="1"/>
            </p:cNvSpPr>
            <p:nvPr/>
          </p:nvSpPr>
          <p:spPr bwMode="auto">
            <a:xfrm>
              <a:off x="5934277" y="1455704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Ellipse 292"/>
            <p:cNvSpPr>
              <a:spLocks noChangeAspect="1"/>
            </p:cNvSpPr>
            <p:nvPr/>
          </p:nvSpPr>
          <p:spPr bwMode="auto">
            <a:xfrm>
              <a:off x="6258281" y="1520436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Ellipse 297"/>
            <p:cNvSpPr>
              <a:spLocks noChangeAspect="1"/>
            </p:cNvSpPr>
            <p:nvPr/>
          </p:nvSpPr>
          <p:spPr bwMode="auto">
            <a:xfrm>
              <a:off x="5881515" y="1802817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Ellipse 298"/>
            <p:cNvSpPr>
              <a:spLocks noChangeAspect="1"/>
            </p:cNvSpPr>
            <p:nvPr/>
          </p:nvSpPr>
          <p:spPr bwMode="auto">
            <a:xfrm>
              <a:off x="5599984" y="1729952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Ellipse 299"/>
            <p:cNvSpPr>
              <a:spLocks noChangeAspect="1"/>
            </p:cNvSpPr>
            <p:nvPr/>
          </p:nvSpPr>
          <p:spPr bwMode="auto">
            <a:xfrm>
              <a:off x="5725972" y="1844997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Ellipse 300"/>
            <p:cNvSpPr>
              <a:spLocks noChangeAspect="1"/>
            </p:cNvSpPr>
            <p:nvPr/>
          </p:nvSpPr>
          <p:spPr bwMode="auto">
            <a:xfrm>
              <a:off x="6006395" y="1874995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Ellipse 302"/>
            <p:cNvSpPr>
              <a:spLocks noChangeAspect="1"/>
            </p:cNvSpPr>
            <p:nvPr/>
          </p:nvSpPr>
          <p:spPr bwMode="auto">
            <a:xfrm>
              <a:off x="5851518" y="1927046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Ellipse 303"/>
            <p:cNvSpPr>
              <a:spLocks noChangeAspect="1"/>
            </p:cNvSpPr>
            <p:nvPr/>
          </p:nvSpPr>
          <p:spPr bwMode="auto">
            <a:xfrm>
              <a:off x="6048425" y="2018989"/>
              <a:ext cx="33115" cy="33115"/>
            </a:xfrm>
            <a:prstGeom prst="ellipse">
              <a:avLst/>
            </a:prstGeom>
            <a:solidFill>
              <a:srgbClr val="E2B4D3">
                <a:lumMod val="75000"/>
              </a:srgbClr>
            </a:solidFill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604258" y="1326390"/>
            <a:ext cx="6081027" cy="4562154"/>
            <a:chOff x="2604258" y="1326390"/>
            <a:chExt cx="6081027" cy="4562154"/>
          </a:xfrm>
        </p:grpSpPr>
        <p:sp>
          <p:nvSpPr>
            <p:cNvPr id="202" name="Rectangle 201"/>
            <p:cNvSpPr/>
            <p:nvPr/>
          </p:nvSpPr>
          <p:spPr>
            <a:xfrm>
              <a:off x="2604258" y="1326390"/>
              <a:ext cx="6081027" cy="4562154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orme libre 202"/>
            <p:cNvSpPr/>
            <p:nvPr/>
          </p:nvSpPr>
          <p:spPr>
            <a:xfrm>
              <a:off x="2975791" y="1632665"/>
              <a:ext cx="5299949" cy="4051553"/>
            </a:xfrm>
            <a:custGeom>
              <a:avLst/>
              <a:gdLst>
                <a:gd name="connsiteX0" fmla="*/ 828675 w 6772275"/>
                <a:gd name="connsiteY0" fmla="*/ 0 h 5372100"/>
                <a:gd name="connsiteX1" fmla="*/ 0 w 6772275"/>
                <a:gd name="connsiteY1" fmla="*/ 914400 h 5372100"/>
                <a:gd name="connsiteX2" fmla="*/ 447675 w 6772275"/>
                <a:gd name="connsiteY2" fmla="*/ 2667000 h 5372100"/>
                <a:gd name="connsiteX3" fmla="*/ 1400175 w 6772275"/>
                <a:gd name="connsiteY3" fmla="*/ 3848100 h 5372100"/>
                <a:gd name="connsiteX4" fmla="*/ 1657350 w 6772275"/>
                <a:gd name="connsiteY4" fmla="*/ 4581525 h 5372100"/>
                <a:gd name="connsiteX5" fmla="*/ 3009900 w 6772275"/>
                <a:gd name="connsiteY5" fmla="*/ 4457700 h 5372100"/>
                <a:gd name="connsiteX6" fmla="*/ 3352800 w 6772275"/>
                <a:gd name="connsiteY6" fmla="*/ 5372100 h 5372100"/>
                <a:gd name="connsiteX7" fmla="*/ 4686300 w 6772275"/>
                <a:gd name="connsiteY7" fmla="*/ 5229225 h 5372100"/>
                <a:gd name="connsiteX8" fmla="*/ 5210175 w 6772275"/>
                <a:gd name="connsiteY8" fmla="*/ 4276725 h 5372100"/>
                <a:gd name="connsiteX9" fmla="*/ 6315075 w 6772275"/>
                <a:gd name="connsiteY9" fmla="*/ 4105275 h 5372100"/>
                <a:gd name="connsiteX10" fmla="*/ 6772275 w 6772275"/>
                <a:gd name="connsiteY10" fmla="*/ 3000375 h 5372100"/>
                <a:gd name="connsiteX11" fmla="*/ 6543675 w 6772275"/>
                <a:gd name="connsiteY11" fmla="*/ 1981200 h 5372100"/>
                <a:gd name="connsiteX12" fmla="*/ 5467350 w 6772275"/>
                <a:gd name="connsiteY12" fmla="*/ 638175 h 5372100"/>
                <a:gd name="connsiteX13" fmla="*/ 3657600 w 6772275"/>
                <a:gd name="connsiteY13" fmla="*/ 714375 h 5372100"/>
                <a:gd name="connsiteX14" fmla="*/ 2085975 w 6772275"/>
                <a:gd name="connsiteY14" fmla="*/ 133350 h 5372100"/>
                <a:gd name="connsiteX15" fmla="*/ 828675 w 6772275"/>
                <a:gd name="connsiteY15" fmla="*/ 0 h 537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2275" h="5372100">
                  <a:moveTo>
                    <a:pt x="828675" y="0"/>
                  </a:moveTo>
                  <a:lnTo>
                    <a:pt x="0" y="914400"/>
                  </a:lnTo>
                  <a:lnTo>
                    <a:pt x="447675" y="2667000"/>
                  </a:lnTo>
                  <a:lnTo>
                    <a:pt x="1400175" y="3848100"/>
                  </a:lnTo>
                  <a:lnTo>
                    <a:pt x="1657350" y="4581525"/>
                  </a:lnTo>
                  <a:lnTo>
                    <a:pt x="3009900" y="4457700"/>
                  </a:lnTo>
                  <a:lnTo>
                    <a:pt x="3352800" y="5372100"/>
                  </a:lnTo>
                  <a:lnTo>
                    <a:pt x="4686300" y="5229225"/>
                  </a:lnTo>
                  <a:lnTo>
                    <a:pt x="5210175" y="4276725"/>
                  </a:lnTo>
                  <a:lnTo>
                    <a:pt x="6315075" y="4105275"/>
                  </a:lnTo>
                  <a:lnTo>
                    <a:pt x="6772275" y="3000375"/>
                  </a:lnTo>
                  <a:lnTo>
                    <a:pt x="6543675" y="1981200"/>
                  </a:lnTo>
                  <a:lnTo>
                    <a:pt x="5467350" y="638175"/>
                  </a:lnTo>
                  <a:lnTo>
                    <a:pt x="3657600" y="714375"/>
                  </a:lnTo>
                  <a:lnTo>
                    <a:pt x="2085975" y="1333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487472" y="2154763"/>
            <a:ext cx="3697381" cy="3001323"/>
            <a:chOff x="3487472" y="2154763"/>
            <a:chExt cx="3697381" cy="3001323"/>
          </a:xfrm>
        </p:grpSpPr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xmlns="" id="{D7371AFF-E818-4EC8-BBEE-15E9318571C7}"/>
                </a:ext>
              </a:extLst>
            </p:cNvPr>
            <p:cNvSpPr/>
            <p:nvPr/>
          </p:nvSpPr>
          <p:spPr bwMode="auto">
            <a:xfrm>
              <a:off x="3636736" y="2154763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xmlns="" id="{7529A8BF-9711-4F7E-AB9C-0234F4726323}"/>
                </a:ext>
              </a:extLst>
            </p:cNvPr>
            <p:cNvSpPr/>
            <p:nvPr/>
          </p:nvSpPr>
          <p:spPr bwMode="auto">
            <a:xfrm>
              <a:off x="5016606" y="295990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xmlns="" id="{AD6F0862-C7FE-4DB3-A9D7-80434340955D}"/>
                </a:ext>
              </a:extLst>
            </p:cNvPr>
            <p:cNvSpPr/>
            <p:nvPr/>
          </p:nvSpPr>
          <p:spPr bwMode="auto">
            <a:xfrm>
              <a:off x="5667593" y="3317100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xmlns="" id="{8C5839A1-4315-4E92-9E58-E5C6AA645392}"/>
                </a:ext>
              </a:extLst>
            </p:cNvPr>
            <p:cNvSpPr/>
            <p:nvPr/>
          </p:nvSpPr>
          <p:spPr bwMode="auto">
            <a:xfrm>
              <a:off x="5599190" y="2447226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xmlns="" id="{6F8B82F6-448C-49F9-A9A2-4F79AA82B866}"/>
                </a:ext>
              </a:extLst>
            </p:cNvPr>
            <p:cNvSpPr/>
            <p:nvPr/>
          </p:nvSpPr>
          <p:spPr bwMode="auto">
            <a:xfrm>
              <a:off x="7076853" y="2742609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xmlns="" id="{153D17D6-24F1-4AA7-B896-31C6401D363F}"/>
                </a:ext>
              </a:extLst>
            </p:cNvPr>
            <p:cNvSpPr/>
            <p:nvPr/>
          </p:nvSpPr>
          <p:spPr bwMode="auto">
            <a:xfrm>
              <a:off x="5393745" y="4061649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xmlns="" id="{3E53BC5A-7DDB-4473-B8BD-BD50BD106E58}"/>
                </a:ext>
              </a:extLst>
            </p:cNvPr>
            <p:cNvSpPr/>
            <p:nvPr/>
          </p:nvSpPr>
          <p:spPr bwMode="auto">
            <a:xfrm>
              <a:off x="4109787" y="3729154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xmlns="" id="{0AF36FC4-C0C8-4152-B87C-7B251B6F379B}"/>
                </a:ext>
              </a:extLst>
            </p:cNvPr>
            <p:cNvSpPr/>
            <p:nvPr/>
          </p:nvSpPr>
          <p:spPr bwMode="auto">
            <a:xfrm>
              <a:off x="6154954" y="5048086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xmlns="" id="{EE6E3699-1397-44C9-AAE6-BB86BCC6A02E}"/>
                </a:ext>
              </a:extLst>
            </p:cNvPr>
            <p:cNvSpPr/>
            <p:nvPr/>
          </p:nvSpPr>
          <p:spPr bwMode="auto">
            <a:xfrm rot="727089">
              <a:off x="4985024" y="2776785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xmlns="" id="{31380850-0473-4CD5-A240-F6B893F45AA5}"/>
                </a:ext>
              </a:extLst>
            </p:cNvPr>
            <p:cNvSpPr/>
            <p:nvPr/>
          </p:nvSpPr>
          <p:spPr bwMode="auto">
            <a:xfrm rot="727089">
              <a:off x="3596868" y="2292385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xmlns="" id="{9E6E7AA3-7E4A-4817-8A98-7990B768141F}"/>
                </a:ext>
              </a:extLst>
            </p:cNvPr>
            <p:cNvSpPr/>
            <p:nvPr/>
          </p:nvSpPr>
          <p:spPr bwMode="auto">
            <a:xfrm rot="727089">
              <a:off x="5540020" y="3343747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xmlns="" id="{92E70EE5-E3AB-4567-B4B6-8A84618321BA}"/>
                </a:ext>
              </a:extLst>
            </p:cNvPr>
            <p:cNvSpPr/>
            <p:nvPr/>
          </p:nvSpPr>
          <p:spPr bwMode="auto">
            <a:xfrm rot="727089">
              <a:off x="5527762" y="2597096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xmlns="" id="{2098F965-31BD-455A-A563-E96AD14CEB81}"/>
                </a:ext>
              </a:extLst>
            </p:cNvPr>
            <p:cNvSpPr/>
            <p:nvPr/>
          </p:nvSpPr>
          <p:spPr bwMode="auto">
            <a:xfrm rot="727089">
              <a:off x="6932422" y="2746629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xmlns="" id="{9EC1FFA1-5795-46A7-82A7-F2999A0600DA}"/>
                </a:ext>
              </a:extLst>
            </p:cNvPr>
            <p:cNvSpPr/>
            <p:nvPr/>
          </p:nvSpPr>
          <p:spPr bwMode="auto">
            <a:xfrm rot="727089">
              <a:off x="5317638" y="3941069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xmlns="" id="{011171B0-5DF2-4E1E-97A2-00D510AC7011}"/>
                </a:ext>
              </a:extLst>
            </p:cNvPr>
            <p:cNvSpPr/>
            <p:nvPr/>
          </p:nvSpPr>
          <p:spPr bwMode="auto">
            <a:xfrm rot="727089">
              <a:off x="4220213" y="3736150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xmlns="" id="{96D51D65-C63A-4833-BC05-AAD2CB2176C4}"/>
                </a:ext>
              </a:extLst>
            </p:cNvPr>
            <p:cNvSpPr/>
            <p:nvPr/>
          </p:nvSpPr>
          <p:spPr bwMode="auto">
            <a:xfrm rot="727089">
              <a:off x="6239891" y="4947744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xmlns="" id="{9662E6B6-9A60-4DE6-9701-C89C32433E3C}"/>
                </a:ext>
              </a:extLst>
            </p:cNvPr>
            <p:cNvSpPr/>
            <p:nvPr/>
          </p:nvSpPr>
          <p:spPr bwMode="auto">
            <a:xfrm rot="21034404">
              <a:off x="3487472" y="2195246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xmlns="" id="{AF0E7A11-232C-45C6-9063-4D1A80DE00E0}"/>
                </a:ext>
              </a:extLst>
            </p:cNvPr>
            <p:cNvSpPr/>
            <p:nvPr/>
          </p:nvSpPr>
          <p:spPr bwMode="auto">
            <a:xfrm rot="21034404">
              <a:off x="4864985" y="2872648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xmlns="" id="{81A7A1D8-245D-4900-9AB7-B628C9FAE397}"/>
                </a:ext>
              </a:extLst>
            </p:cNvPr>
            <p:cNvSpPr/>
            <p:nvPr/>
          </p:nvSpPr>
          <p:spPr bwMode="auto">
            <a:xfrm rot="21034404">
              <a:off x="5552630" y="321062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xmlns="" id="{38366439-961D-4A33-A940-08C3FDE16AC6}"/>
                </a:ext>
              </a:extLst>
            </p:cNvPr>
            <p:cNvSpPr/>
            <p:nvPr/>
          </p:nvSpPr>
          <p:spPr bwMode="auto">
            <a:xfrm rot="21034404">
              <a:off x="7008146" y="2885274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xmlns="" id="{88E87511-1CEA-415E-932F-2C2185039890}"/>
                </a:ext>
              </a:extLst>
            </p:cNvPr>
            <p:cNvSpPr/>
            <p:nvPr/>
          </p:nvSpPr>
          <p:spPr bwMode="auto">
            <a:xfrm rot="21034404">
              <a:off x="5427593" y="2457267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xmlns="" id="{1D397FD9-7931-4003-A700-6CADF1A72E22}"/>
                </a:ext>
              </a:extLst>
            </p:cNvPr>
            <p:cNvSpPr/>
            <p:nvPr/>
          </p:nvSpPr>
          <p:spPr bwMode="auto">
            <a:xfrm rot="21034404">
              <a:off x="5484049" y="3962483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xmlns="" id="{8F3CBC74-F0F0-4F95-B414-D06FB77A8B1B}"/>
                </a:ext>
              </a:extLst>
            </p:cNvPr>
            <p:cNvSpPr/>
            <p:nvPr/>
          </p:nvSpPr>
          <p:spPr bwMode="auto">
            <a:xfrm rot="21034404">
              <a:off x="4162989" y="3844838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xmlns="" id="{17810421-F1E9-4B90-9158-F2FF78D96923}"/>
                </a:ext>
              </a:extLst>
            </p:cNvPr>
            <p:cNvSpPr/>
            <p:nvPr/>
          </p:nvSpPr>
          <p:spPr bwMode="auto">
            <a:xfrm rot="21034404">
              <a:off x="6151136" y="4921020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771460" y="1684421"/>
            <a:ext cx="3481793" cy="3506920"/>
            <a:chOff x="3771460" y="1684421"/>
            <a:chExt cx="3481793" cy="3506920"/>
          </a:xfrm>
        </p:grpSpPr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xmlns="" id="{35199DA3-8871-4E71-BE84-D634C690A4AE}"/>
                </a:ext>
              </a:extLst>
            </p:cNvPr>
            <p:cNvSpPr/>
            <p:nvPr/>
          </p:nvSpPr>
          <p:spPr bwMode="auto">
            <a:xfrm>
              <a:off x="3933367" y="296632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xmlns="" id="{655BE026-5B49-4A9E-85A9-C9AA449246AE}"/>
                </a:ext>
              </a:extLst>
            </p:cNvPr>
            <p:cNvSpPr/>
            <p:nvPr/>
          </p:nvSpPr>
          <p:spPr bwMode="auto">
            <a:xfrm>
              <a:off x="7145253" y="3660988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xmlns="" id="{C8776ABB-D853-4098-A10E-0D76103790C8}"/>
                </a:ext>
              </a:extLst>
            </p:cNvPr>
            <p:cNvSpPr/>
            <p:nvPr/>
          </p:nvSpPr>
          <p:spPr bwMode="auto">
            <a:xfrm>
              <a:off x="4649188" y="4223635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xmlns="" id="{18FAF86F-D289-4406-A51B-960AF1A49BB0}"/>
                </a:ext>
              </a:extLst>
            </p:cNvPr>
            <p:cNvSpPr/>
            <p:nvPr/>
          </p:nvSpPr>
          <p:spPr bwMode="auto">
            <a:xfrm>
              <a:off x="5928092" y="4360527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xmlns="" id="{7236086A-FB26-4AB7-8D65-E07E6606DF6E}"/>
                </a:ext>
              </a:extLst>
            </p:cNvPr>
            <p:cNvSpPr/>
            <p:nvPr/>
          </p:nvSpPr>
          <p:spPr bwMode="auto">
            <a:xfrm>
              <a:off x="5221755" y="459804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xmlns="" id="{7FE19137-9242-4F48-9E31-3C3CFD858304}"/>
                </a:ext>
              </a:extLst>
            </p:cNvPr>
            <p:cNvSpPr/>
            <p:nvPr/>
          </p:nvSpPr>
          <p:spPr bwMode="auto">
            <a:xfrm rot="727089">
              <a:off x="3771460" y="168442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xmlns="" id="{093C3B32-4C47-40D1-AEED-61C8C7EDCD0A}"/>
                </a:ext>
              </a:extLst>
            </p:cNvPr>
            <p:cNvSpPr/>
            <p:nvPr/>
          </p:nvSpPr>
          <p:spPr bwMode="auto">
            <a:xfrm rot="727089">
              <a:off x="4268041" y="2059938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xmlns="" id="{AFDF0583-C738-4BF5-B366-B006A4F58AB2}"/>
                </a:ext>
              </a:extLst>
            </p:cNvPr>
            <p:cNvSpPr/>
            <p:nvPr/>
          </p:nvSpPr>
          <p:spPr bwMode="auto">
            <a:xfrm rot="727089">
              <a:off x="4897134" y="2192932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xmlns="" id="{03A79224-129F-4F08-B3FC-38AEB6AFC588}"/>
                </a:ext>
              </a:extLst>
            </p:cNvPr>
            <p:cNvSpPr/>
            <p:nvPr/>
          </p:nvSpPr>
          <p:spPr bwMode="auto">
            <a:xfrm rot="727089">
              <a:off x="5908604" y="2864836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xmlns="" id="{DEBFDB56-29C2-4901-BB7B-B4D1833ACF41}"/>
                </a:ext>
              </a:extLst>
            </p:cNvPr>
            <p:cNvSpPr/>
            <p:nvPr/>
          </p:nvSpPr>
          <p:spPr bwMode="auto">
            <a:xfrm rot="727089">
              <a:off x="4240151" y="2776882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xmlns="" id="{47905EA0-C4A8-4C69-B93B-2C12BB5D8D5B}"/>
                </a:ext>
              </a:extLst>
            </p:cNvPr>
            <p:cNvSpPr/>
            <p:nvPr/>
          </p:nvSpPr>
          <p:spPr bwMode="auto">
            <a:xfrm rot="727089">
              <a:off x="5827360" y="3744034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xmlns="" id="{AFD304B9-36AD-4717-9178-74BD775740A9}"/>
                </a:ext>
              </a:extLst>
            </p:cNvPr>
            <p:cNvSpPr/>
            <p:nvPr/>
          </p:nvSpPr>
          <p:spPr bwMode="auto">
            <a:xfrm rot="727089">
              <a:off x="6994954" y="3987362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xmlns="" id="{D2819312-71E0-43F1-B451-899DC9B30512}"/>
                </a:ext>
              </a:extLst>
            </p:cNvPr>
            <p:cNvSpPr/>
            <p:nvPr/>
          </p:nvSpPr>
          <p:spPr bwMode="auto">
            <a:xfrm rot="727089">
              <a:off x="4583693" y="3118997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xmlns="" id="{01110B60-C786-428E-B34F-AE5FAAAFAAEB}"/>
                </a:ext>
              </a:extLst>
            </p:cNvPr>
            <p:cNvSpPr/>
            <p:nvPr/>
          </p:nvSpPr>
          <p:spPr bwMode="auto">
            <a:xfrm rot="727089">
              <a:off x="3852707" y="3372776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xmlns="" id="{7452A73E-A799-412E-970E-84457750A94F}"/>
                </a:ext>
              </a:extLst>
            </p:cNvPr>
            <p:cNvSpPr/>
            <p:nvPr/>
          </p:nvSpPr>
          <p:spPr bwMode="auto">
            <a:xfrm rot="727089">
              <a:off x="5658105" y="4415719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xmlns="" id="{A3F3E5E0-D51E-45C1-8917-690AE75CF237}"/>
                </a:ext>
              </a:extLst>
            </p:cNvPr>
            <p:cNvSpPr/>
            <p:nvPr/>
          </p:nvSpPr>
          <p:spPr bwMode="auto">
            <a:xfrm rot="727089">
              <a:off x="4917663" y="4499620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xmlns="" id="{FF04FE6C-D128-41DB-A250-847F706B680D}"/>
                </a:ext>
              </a:extLst>
            </p:cNvPr>
            <p:cNvSpPr/>
            <p:nvPr/>
          </p:nvSpPr>
          <p:spPr bwMode="auto">
            <a:xfrm rot="727089">
              <a:off x="5560189" y="508334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xmlns="" id="{E687F0B9-5FC5-4907-B9A3-C977A76CB7DC}"/>
                </a:ext>
              </a:extLst>
            </p:cNvPr>
            <p:cNvSpPr/>
            <p:nvPr/>
          </p:nvSpPr>
          <p:spPr bwMode="auto">
            <a:xfrm rot="21034404">
              <a:off x="6365488" y="2890148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xmlns="" id="{B359CAFB-A2F6-4AE7-8817-7A338F57FBA0}"/>
                </a:ext>
              </a:extLst>
            </p:cNvPr>
            <p:cNvSpPr/>
            <p:nvPr/>
          </p:nvSpPr>
          <p:spPr bwMode="auto">
            <a:xfrm rot="21034404">
              <a:off x="6081211" y="2279334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xmlns="" id="{06E73A6A-2726-4820-9C88-595EADBA3D32}"/>
                </a:ext>
              </a:extLst>
            </p:cNvPr>
            <p:cNvSpPr/>
            <p:nvPr/>
          </p:nvSpPr>
          <p:spPr bwMode="auto">
            <a:xfrm rot="21034404">
              <a:off x="4219971" y="330937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xmlns="" id="{80DFBA29-B06B-4BAD-8F71-067CE47B87D8}"/>
                </a:ext>
              </a:extLst>
            </p:cNvPr>
            <p:cNvSpPr/>
            <p:nvPr/>
          </p:nvSpPr>
          <p:spPr bwMode="auto">
            <a:xfrm rot="21034404">
              <a:off x="6924339" y="2380045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xmlns="" id="{1CCB4D14-C1F5-4524-8D34-89FDD0889956}"/>
                </a:ext>
              </a:extLst>
            </p:cNvPr>
            <p:cNvSpPr/>
            <p:nvPr/>
          </p:nvSpPr>
          <p:spPr bwMode="auto">
            <a:xfrm rot="21034404">
              <a:off x="6076534" y="3489993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xmlns="" id="{20325CD1-2A4B-43B9-ABD4-153E73399D37}"/>
                </a:ext>
              </a:extLst>
            </p:cNvPr>
            <p:cNvSpPr/>
            <p:nvPr/>
          </p:nvSpPr>
          <p:spPr bwMode="auto">
            <a:xfrm rot="21034404">
              <a:off x="7142194" y="3274815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xmlns="" id="{DA9BE47B-03BE-4184-8EC2-6E8CB570A07C}"/>
                </a:ext>
              </a:extLst>
            </p:cNvPr>
            <p:cNvSpPr/>
            <p:nvPr/>
          </p:nvSpPr>
          <p:spPr bwMode="auto">
            <a:xfrm rot="21034404">
              <a:off x="6658564" y="3820369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xmlns="" id="{5545DFEC-7274-48C3-B242-EE858C8E1330}"/>
                </a:ext>
              </a:extLst>
            </p:cNvPr>
            <p:cNvSpPr/>
            <p:nvPr/>
          </p:nvSpPr>
          <p:spPr bwMode="auto">
            <a:xfrm rot="21034404">
              <a:off x="6056006" y="416432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xmlns="" id="{00492F74-05CB-479E-87EA-CF97E9A0D0F0}"/>
                </a:ext>
              </a:extLst>
            </p:cNvPr>
            <p:cNvSpPr/>
            <p:nvPr/>
          </p:nvSpPr>
          <p:spPr bwMode="auto">
            <a:xfrm rot="21034404">
              <a:off x="6759231" y="4427031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3810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9" name="Rectangle 428"/>
          <p:cNvSpPr>
            <a:spLocks noChangeAspect="1"/>
          </p:cNvSpPr>
          <p:nvPr/>
        </p:nvSpPr>
        <p:spPr bwMode="auto">
          <a:xfrm>
            <a:off x="3590925" y="2666999"/>
            <a:ext cx="1630333" cy="1470385"/>
          </a:xfrm>
          <a:custGeom>
            <a:avLst/>
            <a:gdLst>
              <a:gd name="connsiteX0" fmla="*/ 0 w 1509975"/>
              <a:gd name="connsiteY0" fmla="*/ 0 h 1510885"/>
              <a:gd name="connsiteX1" fmla="*/ 1509975 w 1509975"/>
              <a:gd name="connsiteY1" fmla="*/ 0 h 1510885"/>
              <a:gd name="connsiteX2" fmla="*/ 1509975 w 1509975"/>
              <a:gd name="connsiteY2" fmla="*/ 1510885 h 1510885"/>
              <a:gd name="connsiteX3" fmla="*/ 0 w 1509975"/>
              <a:gd name="connsiteY3" fmla="*/ 1510885 h 1510885"/>
              <a:gd name="connsiteX4" fmla="*/ 0 w 1509975"/>
              <a:gd name="connsiteY4" fmla="*/ 0 h 1510885"/>
              <a:gd name="connsiteX0" fmla="*/ 0 w 1509975"/>
              <a:gd name="connsiteY0" fmla="*/ 0 h 1510885"/>
              <a:gd name="connsiteX1" fmla="*/ 1509975 w 1509975"/>
              <a:gd name="connsiteY1" fmla="*/ 0 h 1510885"/>
              <a:gd name="connsiteX2" fmla="*/ 1498892 w 1509975"/>
              <a:gd name="connsiteY2" fmla="*/ 735826 h 1510885"/>
              <a:gd name="connsiteX3" fmla="*/ 1509975 w 1509975"/>
              <a:gd name="connsiteY3" fmla="*/ 1510885 h 1510885"/>
              <a:gd name="connsiteX4" fmla="*/ 0 w 1509975"/>
              <a:gd name="connsiteY4" fmla="*/ 1510885 h 1510885"/>
              <a:gd name="connsiteX5" fmla="*/ 0 w 1509975"/>
              <a:gd name="connsiteY5" fmla="*/ 0 h 1510885"/>
              <a:gd name="connsiteX0" fmla="*/ 0 w 1509975"/>
              <a:gd name="connsiteY0" fmla="*/ 0 h 1510885"/>
              <a:gd name="connsiteX1" fmla="*/ 1509975 w 1509975"/>
              <a:gd name="connsiteY1" fmla="*/ 0 h 1510885"/>
              <a:gd name="connsiteX2" fmla="*/ 1375067 w 1509975"/>
              <a:gd name="connsiteY2" fmla="*/ 735826 h 1510885"/>
              <a:gd name="connsiteX3" fmla="*/ 1509975 w 1509975"/>
              <a:gd name="connsiteY3" fmla="*/ 1510885 h 1510885"/>
              <a:gd name="connsiteX4" fmla="*/ 0 w 1509975"/>
              <a:gd name="connsiteY4" fmla="*/ 1510885 h 1510885"/>
              <a:gd name="connsiteX5" fmla="*/ 0 w 1509975"/>
              <a:gd name="connsiteY5" fmla="*/ 0 h 1510885"/>
              <a:gd name="connsiteX0" fmla="*/ 0 w 1509975"/>
              <a:gd name="connsiteY0" fmla="*/ 0 h 1510885"/>
              <a:gd name="connsiteX1" fmla="*/ 1509975 w 1509975"/>
              <a:gd name="connsiteY1" fmla="*/ 0 h 1510885"/>
              <a:gd name="connsiteX2" fmla="*/ 1375067 w 1509975"/>
              <a:gd name="connsiteY2" fmla="*/ 735826 h 1510885"/>
              <a:gd name="connsiteX3" fmla="*/ 1109925 w 1509975"/>
              <a:gd name="connsiteY3" fmla="*/ 1329910 h 1510885"/>
              <a:gd name="connsiteX4" fmla="*/ 0 w 1509975"/>
              <a:gd name="connsiteY4" fmla="*/ 1510885 h 1510885"/>
              <a:gd name="connsiteX5" fmla="*/ 0 w 1509975"/>
              <a:gd name="connsiteY5" fmla="*/ 0 h 1510885"/>
              <a:gd name="connsiteX0" fmla="*/ 114300 w 1509975"/>
              <a:gd name="connsiteY0" fmla="*/ 57150 h 1510885"/>
              <a:gd name="connsiteX1" fmla="*/ 1509975 w 1509975"/>
              <a:gd name="connsiteY1" fmla="*/ 0 h 1510885"/>
              <a:gd name="connsiteX2" fmla="*/ 1375067 w 1509975"/>
              <a:gd name="connsiteY2" fmla="*/ 735826 h 1510885"/>
              <a:gd name="connsiteX3" fmla="*/ 1109925 w 1509975"/>
              <a:gd name="connsiteY3" fmla="*/ 1329910 h 1510885"/>
              <a:gd name="connsiteX4" fmla="*/ 0 w 1509975"/>
              <a:gd name="connsiteY4" fmla="*/ 1510885 h 1510885"/>
              <a:gd name="connsiteX5" fmla="*/ 114300 w 1509975"/>
              <a:gd name="connsiteY5" fmla="*/ 57150 h 1510885"/>
              <a:gd name="connsiteX0" fmla="*/ 114300 w 1509975"/>
              <a:gd name="connsiteY0" fmla="*/ 57150 h 1510885"/>
              <a:gd name="connsiteX1" fmla="*/ 1509975 w 1509975"/>
              <a:gd name="connsiteY1" fmla="*/ 0 h 1510885"/>
              <a:gd name="connsiteX2" fmla="*/ 1375067 w 1509975"/>
              <a:gd name="connsiteY2" fmla="*/ 735826 h 1510885"/>
              <a:gd name="connsiteX3" fmla="*/ 1109925 w 1509975"/>
              <a:gd name="connsiteY3" fmla="*/ 1329910 h 1510885"/>
              <a:gd name="connsiteX4" fmla="*/ 0 w 1509975"/>
              <a:gd name="connsiteY4" fmla="*/ 1510885 h 1510885"/>
              <a:gd name="connsiteX5" fmla="*/ 51092 w 1509975"/>
              <a:gd name="connsiteY5" fmla="*/ 764401 h 1510885"/>
              <a:gd name="connsiteX6" fmla="*/ 114300 w 1509975"/>
              <a:gd name="connsiteY6" fmla="*/ 57150 h 1510885"/>
              <a:gd name="connsiteX0" fmla="*/ 196558 w 1592233"/>
              <a:gd name="connsiteY0" fmla="*/ 57150 h 1510885"/>
              <a:gd name="connsiteX1" fmla="*/ 1592233 w 1592233"/>
              <a:gd name="connsiteY1" fmla="*/ 0 h 1510885"/>
              <a:gd name="connsiteX2" fmla="*/ 1457325 w 1592233"/>
              <a:gd name="connsiteY2" fmla="*/ 735826 h 1510885"/>
              <a:gd name="connsiteX3" fmla="*/ 1192183 w 1592233"/>
              <a:gd name="connsiteY3" fmla="*/ 1329910 h 1510885"/>
              <a:gd name="connsiteX4" fmla="*/ 82258 w 1592233"/>
              <a:gd name="connsiteY4" fmla="*/ 1510885 h 1510885"/>
              <a:gd name="connsiteX5" fmla="*/ 0 w 1592233"/>
              <a:gd name="connsiteY5" fmla="*/ 345301 h 1510885"/>
              <a:gd name="connsiteX6" fmla="*/ 196558 w 1592233"/>
              <a:gd name="connsiteY6" fmla="*/ 57150 h 1510885"/>
              <a:gd name="connsiteX0" fmla="*/ 196558 w 1496983"/>
              <a:gd name="connsiteY0" fmla="*/ 0 h 1453735"/>
              <a:gd name="connsiteX1" fmla="*/ 1496983 w 1496983"/>
              <a:gd name="connsiteY1" fmla="*/ 85725 h 1453735"/>
              <a:gd name="connsiteX2" fmla="*/ 1457325 w 1496983"/>
              <a:gd name="connsiteY2" fmla="*/ 678676 h 1453735"/>
              <a:gd name="connsiteX3" fmla="*/ 1192183 w 1496983"/>
              <a:gd name="connsiteY3" fmla="*/ 1272760 h 1453735"/>
              <a:gd name="connsiteX4" fmla="*/ 82258 w 1496983"/>
              <a:gd name="connsiteY4" fmla="*/ 1453735 h 1453735"/>
              <a:gd name="connsiteX5" fmla="*/ 0 w 1496983"/>
              <a:gd name="connsiteY5" fmla="*/ 288151 h 1453735"/>
              <a:gd name="connsiteX6" fmla="*/ 196558 w 1496983"/>
              <a:gd name="connsiteY6" fmla="*/ 0 h 1453735"/>
              <a:gd name="connsiteX0" fmla="*/ 510883 w 1496983"/>
              <a:gd name="connsiteY0" fmla="*/ 0 h 1425160"/>
              <a:gd name="connsiteX1" fmla="*/ 1496983 w 1496983"/>
              <a:gd name="connsiteY1" fmla="*/ 57150 h 1425160"/>
              <a:gd name="connsiteX2" fmla="*/ 1457325 w 1496983"/>
              <a:gd name="connsiteY2" fmla="*/ 650101 h 1425160"/>
              <a:gd name="connsiteX3" fmla="*/ 1192183 w 1496983"/>
              <a:gd name="connsiteY3" fmla="*/ 1244185 h 1425160"/>
              <a:gd name="connsiteX4" fmla="*/ 82258 w 1496983"/>
              <a:gd name="connsiteY4" fmla="*/ 1425160 h 1425160"/>
              <a:gd name="connsiteX5" fmla="*/ 0 w 1496983"/>
              <a:gd name="connsiteY5" fmla="*/ 259576 h 1425160"/>
              <a:gd name="connsiteX6" fmla="*/ 510883 w 1496983"/>
              <a:gd name="connsiteY6" fmla="*/ 0 h 1425160"/>
              <a:gd name="connsiteX0" fmla="*/ 428625 w 1414725"/>
              <a:gd name="connsiteY0" fmla="*/ 0 h 1425160"/>
              <a:gd name="connsiteX1" fmla="*/ 1414725 w 1414725"/>
              <a:gd name="connsiteY1" fmla="*/ 57150 h 1425160"/>
              <a:gd name="connsiteX2" fmla="*/ 1375067 w 1414725"/>
              <a:gd name="connsiteY2" fmla="*/ 650101 h 1425160"/>
              <a:gd name="connsiteX3" fmla="*/ 1109925 w 1414725"/>
              <a:gd name="connsiteY3" fmla="*/ 1244185 h 1425160"/>
              <a:gd name="connsiteX4" fmla="*/ 0 w 1414725"/>
              <a:gd name="connsiteY4" fmla="*/ 1425160 h 1425160"/>
              <a:gd name="connsiteX5" fmla="*/ 22517 w 1414725"/>
              <a:gd name="connsiteY5" fmla="*/ 612001 h 1425160"/>
              <a:gd name="connsiteX6" fmla="*/ 428625 w 1414725"/>
              <a:gd name="connsiteY6" fmla="*/ 0 h 1425160"/>
              <a:gd name="connsiteX0" fmla="*/ 428625 w 1414725"/>
              <a:gd name="connsiteY0" fmla="*/ 0 h 1425160"/>
              <a:gd name="connsiteX1" fmla="*/ 1414725 w 1414725"/>
              <a:gd name="connsiteY1" fmla="*/ 57150 h 1425160"/>
              <a:gd name="connsiteX2" fmla="*/ 1375067 w 1414725"/>
              <a:gd name="connsiteY2" fmla="*/ 650101 h 1425160"/>
              <a:gd name="connsiteX3" fmla="*/ 1109925 w 1414725"/>
              <a:gd name="connsiteY3" fmla="*/ 1244185 h 1425160"/>
              <a:gd name="connsiteX4" fmla="*/ 0 w 1414725"/>
              <a:gd name="connsiteY4" fmla="*/ 1425160 h 1425160"/>
              <a:gd name="connsiteX5" fmla="*/ 22517 w 1414725"/>
              <a:gd name="connsiteY5" fmla="*/ 612001 h 1425160"/>
              <a:gd name="connsiteX6" fmla="*/ 232067 w 1414725"/>
              <a:gd name="connsiteY6" fmla="*/ 307200 h 1425160"/>
              <a:gd name="connsiteX7" fmla="*/ 428625 w 1414725"/>
              <a:gd name="connsiteY7" fmla="*/ 0 h 1425160"/>
              <a:gd name="connsiteX0" fmla="*/ 428625 w 1414725"/>
              <a:gd name="connsiteY0" fmla="*/ 0 h 1425160"/>
              <a:gd name="connsiteX1" fmla="*/ 1414725 w 1414725"/>
              <a:gd name="connsiteY1" fmla="*/ 57150 h 1425160"/>
              <a:gd name="connsiteX2" fmla="*/ 1375067 w 1414725"/>
              <a:gd name="connsiteY2" fmla="*/ 650101 h 1425160"/>
              <a:gd name="connsiteX3" fmla="*/ 1109925 w 1414725"/>
              <a:gd name="connsiteY3" fmla="*/ 1244185 h 1425160"/>
              <a:gd name="connsiteX4" fmla="*/ 0 w 1414725"/>
              <a:gd name="connsiteY4" fmla="*/ 1425160 h 1425160"/>
              <a:gd name="connsiteX5" fmla="*/ 22517 w 1414725"/>
              <a:gd name="connsiteY5" fmla="*/ 612001 h 1425160"/>
              <a:gd name="connsiteX6" fmla="*/ 89192 w 1414725"/>
              <a:gd name="connsiteY6" fmla="*/ 231000 h 1425160"/>
              <a:gd name="connsiteX7" fmla="*/ 428625 w 1414725"/>
              <a:gd name="connsiteY7" fmla="*/ 0 h 1425160"/>
              <a:gd name="connsiteX0" fmla="*/ 644233 w 1630333"/>
              <a:gd name="connsiteY0" fmla="*/ 45225 h 1470385"/>
              <a:gd name="connsiteX1" fmla="*/ 1630333 w 1630333"/>
              <a:gd name="connsiteY1" fmla="*/ 102375 h 1470385"/>
              <a:gd name="connsiteX2" fmla="*/ 1590675 w 1630333"/>
              <a:gd name="connsiteY2" fmla="*/ 695326 h 1470385"/>
              <a:gd name="connsiteX3" fmla="*/ 1325533 w 1630333"/>
              <a:gd name="connsiteY3" fmla="*/ 1289410 h 1470385"/>
              <a:gd name="connsiteX4" fmla="*/ 215608 w 1630333"/>
              <a:gd name="connsiteY4" fmla="*/ 1470385 h 1470385"/>
              <a:gd name="connsiteX5" fmla="*/ 238125 w 1630333"/>
              <a:gd name="connsiteY5" fmla="*/ 657226 h 1470385"/>
              <a:gd name="connsiteX6" fmla="*/ 0 w 1630333"/>
              <a:gd name="connsiteY6" fmla="*/ 0 h 1470385"/>
              <a:gd name="connsiteX7" fmla="*/ 644233 w 1630333"/>
              <a:gd name="connsiteY7" fmla="*/ 45225 h 147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333" h="1470385">
                <a:moveTo>
                  <a:pt x="644233" y="45225"/>
                </a:moveTo>
                <a:lnTo>
                  <a:pt x="1630333" y="102375"/>
                </a:lnTo>
                <a:lnTo>
                  <a:pt x="1590675" y="695326"/>
                </a:lnTo>
                <a:lnTo>
                  <a:pt x="1325533" y="1289410"/>
                </a:lnTo>
                <a:lnTo>
                  <a:pt x="215608" y="1470385"/>
                </a:lnTo>
                <a:lnTo>
                  <a:pt x="238125" y="657226"/>
                </a:lnTo>
                <a:lnTo>
                  <a:pt x="0" y="0"/>
                </a:lnTo>
                <a:lnTo>
                  <a:pt x="644233" y="45225"/>
                </a:lnTo>
                <a:close/>
              </a:path>
            </a:pathLst>
          </a:custGeom>
          <a:noFill/>
          <a:ln w="38100">
            <a:solidFill>
              <a:srgbClr val="429DE8"/>
            </a:solidFill>
            <a:prstDash val="sysDot"/>
            <a:miter lim="800000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016159" y="2737635"/>
            <a:ext cx="1171551" cy="1264910"/>
            <a:chOff x="4016159" y="2737635"/>
            <a:chExt cx="1171551" cy="1264910"/>
          </a:xfrm>
        </p:grpSpPr>
        <p:sp>
          <p:nvSpPr>
            <p:cNvPr id="384" name="Rectangle 383"/>
            <p:cNvSpPr>
              <a:spLocks noChangeAspect="1"/>
            </p:cNvSpPr>
            <p:nvPr/>
          </p:nvSpPr>
          <p:spPr bwMode="auto">
            <a:xfrm>
              <a:off x="4016159" y="3635789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Rectangle 384"/>
            <p:cNvSpPr>
              <a:spLocks noChangeAspect="1"/>
            </p:cNvSpPr>
            <p:nvPr/>
          </p:nvSpPr>
          <p:spPr bwMode="auto">
            <a:xfrm>
              <a:off x="4821175" y="2737635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445615" y="2103692"/>
            <a:ext cx="3804615" cy="3093093"/>
            <a:chOff x="3445615" y="2103692"/>
            <a:chExt cx="3804615" cy="3093093"/>
          </a:xfrm>
        </p:grpSpPr>
        <p:sp>
          <p:nvSpPr>
            <p:cNvPr id="383" name="Rectangle 382"/>
            <p:cNvSpPr>
              <a:spLocks noChangeAspect="1"/>
            </p:cNvSpPr>
            <p:nvPr/>
          </p:nvSpPr>
          <p:spPr bwMode="auto">
            <a:xfrm>
              <a:off x="3445615" y="2103692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Rectangle 385"/>
            <p:cNvSpPr>
              <a:spLocks noChangeAspect="1"/>
            </p:cNvSpPr>
            <p:nvPr/>
          </p:nvSpPr>
          <p:spPr bwMode="auto">
            <a:xfrm>
              <a:off x="5497206" y="3159629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 bwMode="auto">
            <a:xfrm>
              <a:off x="5403307" y="2403040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Rectangle 387"/>
            <p:cNvSpPr>
              <a:spLocks noChangeAspect="1"/>
            </p:cNvSpPr>
            <p:nvPr/>
          </p:nvSpPr>
          <p:spPr bwMode="auto">
            <a:xfrm>
              <a:off x="6883695" y="2682306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Rectangle 388"/>
            <p:cNvSpPr>
              <a:spLocks noChangeAspect="1"/>
            </p:cNvSpPr>
            <p:nvPr/>
          </p:nvSpPr>
          <p:spPr bwMode="auto">
            <a:xfrm>
              <a:off x="5256542" y="3856754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Rectangle 389"/>
            <p:cNvSpPr>
              <a:spLocks noChangeAspect="1"/>
            </p:cNvSpPr>
            <p:nvPr/>
          </p:nvSpPr>
          <p:spPr bwMode="auto">
            <a:xfrm>
              <a:off x="6042532" y="4830029"/>
              <a:ext cx="366535" cy="366756"/>
            </a:xfrm>
            <a:prstGeom prst="rect">
              <a:avLst/>
            </a:prstGeom>
            <a:noFill/>
            <a:ln w="28575">
              <a:solidFill>
                <a:srgbClr val="EEE42C"/>
              </a:solidFill>
              <a:miter lim="800000"/>
            </a:ln>
            <a:effectLst>
              <a:softEdge rad="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490746" y="2154104"/>
            <a:ext cx="3696959" cy="3002472"/>
            <a:chOff x="3139207" y="3058252"/>
            <a:chExt cx="2475062" cy="2010111"/>
          </a:xfrm>
          <a:solidFill>
            <a:srgbClr val="FF0000"/>
          </a:solidFill>
        </p:grpSpPr>
        <p:sp>
          <p:nvSpPr>
            <p:cNvPr id="358" name="Ellipse 357"/>
            <p:cNvSpPr/>
            <p:nvPr/>
          </p:nvSpPr>
          <p:spPr bwMode="auto">
            <a:xfrm>
              <a:off x="3239161" y="3058252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Ellipse 358"/>
            <p:cNvSpPr/>
            <p:nvPr/>
          </p:nvSpPr>
          <p:spPr bwMode="auto">
            <a:xfrm>
              <a:off x="4160898" y="3598358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Ellipse 359"/>
            <p:cNvSpPr/>
            <p:nvPr/>
          </p:nvSpPr>
          <p:spPr bwMode="auto">
            <a:xfrm>
              <a:off x="4598790" y="3836421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Ellipse 360"/>
            <p:cNvSpPr/>
            <p:nvPr/>
          </p:nvSpPr>
          <p:spPr bwMode="auto">
            <a:xfrm>
              <a:off x="4550312" y="3254052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Ellipse 361"/>
            <p:cNvSpPr/>
            <p:nvPr/>
          </p:nvSpPr>
          <p:spPr bwMode="auto">
            <a:xfrm>
              <a:off x="5542269" y="3451804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Ellipse 362"/>
            <p:cNvSpPr/>
            <p:nvPr/>
          </p:nvSpPr>
          <p:spPr bwMode="auto">
            <a:xfrm>
              <a:off x="4416068" y="4335958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Ellipse 363"/>
            <p:cNvSpPr/>
            <p:nvPr/>
          </p:nvSpPr>
          <p:spPr bwMode="auto">
            <a:xfrm>
              <a:off x="3553794" y="4110675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Ellipse 364"/>
            <p:cNvSpPr/>
            <p:nvPr/>
          </p:nvSpPr>
          <p:spPr bwMode="auto">
            <a:xfrm>
              <a:off x="4923000" y="4996363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Ellipse 365"/>
            <p:cNvSpPr/>
            <p:nvPr/>
          </p:nvSpPr>
          <p:spPr bwMode="auto">
            <a:xfrm rot="727089">
              <a:off x="4139170" y="3474659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Ellipse 366"/>
            <p:cNvSpPr/>
            <p:nvPr/>
          </p:nvSpPr>
          <p:spPr bwMode="auto">
            <a:xfrm rot="727089">
              <a:off x="3212504" y="3150358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Ellipse 367"/>
            <p:cNvSpPr/>
            <p:nvPr/>
          </p:nvSpPr>
          <p:spPr bwMode="auto">
            <a:xfrm rot="727089">
              <a:off x="4510731" y="3854232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Ellipse 368"/>
            <p:cNvSpPr/>
            <p:nvPr/>
          </p:nvSpPr>
          <p:spPr bwMode="auto">
            <a:xfrm rot="727089">
              <a:off x="4505209" y="3354360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Ellipse 369"/>
            <p:cNvSpPr/>
            <p:nvPr/>
          </p:nvSpPr>
          <p:spPr bwMode="auto">
            <a:xfrm rot="727089">
              <a:off x="5442926" y="3454470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Ellipse 370"/>
            <p:cNvSpPr/>
            <p:nvPr/>
          </p:nvSpPr>
          <p:spPr bwMode="auto">
            <a:xfrm rot="727089">
              <a:off x="4364498" y="4255991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Ellipse 371"/>
            <p:cNvSpPr/>
            <p:nvPr/>
          </p:nvSpPr>
          <p:spPr bwMode="auto">
            <a:xfrm rot="727089">
              <a:off x="3627103" y="4118800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Ellipse 372"/>
            <p:cNvSpPr/>
            <p:nvPr/>
          </p:nvSpPr>
          <p:spPr bwMode="auto">
            <a:xfrm rot="727089">
              <a:off x="4981936" y="4929941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Ellipse 373"/>
            <p:cNvSpPr/>
            <p:nvPr/>
          </p:nvSpPr>
          <p:spPr bwMode="auto">
            <a:xfrm rot="21034404">
              <a:off x="3139207" y="3085381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Ellipse 374"/>
            <p:cNvSpPr/>
            <p:nvPr/>
          </p:nvSpPr>
          <p:spPr bwMode="auto">
            <a:xfrm rot="21034404">
              <a:off x="4058747" y="3538890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Ellipse 375"/>
            <p:cNvSpPr/>
            <p:nvPr/>
          </p:nvSpPr>
          <p:spPr bwMode="auto">
            <a:xfrm rot="21034404">
              <a:off x="4521800" y="3765160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Ellipse 376"/>
            <p:cNvSpPr/>
            <p:nvPr/>
          </p:nvSpPr>
          <p:spPr bwMode="auto">
            <a:xfrm rot="21034404">
              <a:off x="5496246" y="3547343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Ellipse 377"/>
            <p:cNvSpPr/>
            <p:nvPr/>
          </p:nvSpPr>
          <p:spPr bwMode="auto">
            <a:xfrm rot="21034404">
              <a:off x="4438087" y="3260801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Ellipse 378"/>
            <p:cNvSpPr/>
            <p:nvPr/>
          </p:nvSpPr>
          <p:spPr bwMode="auto">
            <a:xfrm rot="21034404">
              <a:off x="4474602" y="4269571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Ellipse 379"/>
            <p:cNvSpPr/>
            <p:nvPr/>
          </p:nvSpPr>
          <p:spPr bwMode="auto">
            <a:xfrm rot="21034404">
              <a:off x="3587984" y="4188626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Ellipse 380"/>
            <p:cNvSpPr/>
            <p:nvPr/>
          </p:nvSpPr>
          <p:spPr bwMode="auto">
            <a:xfrm rot="21034404">
              <a:off x="4919015" y="4908613"/>
              <a:ext cx="72000" cy="72000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553440" y="2094508"/>
            <a:ext cx="3448170" cy="3069029"/>
            <a:chOff x="3175118" y="3018356"/>
            <a:chExt cx="2308501" cy="2054672"/>
          </a:xfrm>
          <a:solidFill>
            <a:srgbClr val="FF0000"/>
          </a:solidFill>
        </p:grpSpPr>
        <p:sp>
          <p:nvSpPr>
            <p:cNvPr id="393" name="Ellipse 392">
              <a:extLst>
                <a:ext uri="{FF2B5EF4-FFF2-40B4-BE49-F238E27FC236}">
                  <a16:creationId xmlns:a16="http://schemas.microsoft.com/office/drawing/2014/main" xmlns="" id="{1A825EC5-DED0-4BEE-B631-AA39724F46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9928" y="4210470"/>
              <a:ext cx="72000" cy="71886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Ellipse 393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3637934" y="4204427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3484685" y="4051495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3657506" y="4038609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Ellipse 425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033944" y="3461874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Ellipse 426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043387" y="3629769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Ellipse 427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205145" y="3532705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Ellipse 429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426877" y="3371624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Ellipse 430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590248" y="3374738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Ellipse 431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5411619" y="3548986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Ellipse 432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609562" y="3756903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Ellipse 433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464874" y="3727380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Ellipse 434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3175118" y="3018356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Ellipse 435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984291" y="5001143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Ellipse 436">
              <a:extLst>
                <a:ext uri="{FF2B5EF4-FFF2-40B4-BE49-F238E27FC236}">
                  <a16:creationId xmlns:a16="http://schemas.microsoft.com/office/drawing/2014/main" xmlns="" id="{AAC72FEC-5CA1-4F04-8702-3FB3FA08B198}"/>
                </a:ext>
              </a:extLst>
            </p:cNvPr>
            <p:cNvSpPr>
              <a:spLocks noChangeAspect="1"/>
            </p:cNvSpPr>
            <p:nvPr/>
          </p:nvSpPr>
          <p:spPr bwMode="auto">
            <a:xfrm rot="21034404">
              <a:off x="4470805" y="4350090"/>
              <a:ext cx="72000" cy="71885"/>
            </a:xfrm>
            <a:prstGeom prst="ellipse">
              <a:avLst/>
            </a:prstGeom>
            <a:grpFill/>
            <a:ln w="3175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/>
      <p:bldP spid="4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i="1" dirty="0">
                <a:solidFill>
                  <a:schemeClr val="tx1"/>
                </a:solidFill>
              </a:rPr>
              <a:t>Consultation des « hauts lieux de la transition » :</a:t>
            </a:r>
            <a:br>
              <a:rPr lang="fr-FR" sz="2000" i="1" dirty="0">
                <a:solidFill>
                  <a:schemeClr val="tx1"/>
                </a:solidFill>
              </a:rPr>
            </a:br>
            <a:r>
              <a:rPr lang="fr-FR" sz="2000" i="1" dirty="0">
                <a:solidFill>
                  <a:schemeClr val="tx1"/>
                </a:solidFill>
              </a:rPr>
              <a:t>le </a:t>
            </a:r>
            <a:r>
              <a:rPr lang="fr-FR" sz="2000" i="1" dirty="0" err="1">
                <a:solidFill>
                  <a:schemeClr val="tx1"/>
                </a:solidFill>
              </a:rPr>
              <a:t>Cartoviz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« hauts lieux de la transition » en Île-de-France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Petit déjeuner « décideurs-chercheurs » - 16 novembre 2018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8530" b="3981"/>
          <a:stretch/>
        </p:blipFill>
        <p:spPr>
          <a:xfrm>
            <a:off x="181293" y="1448389"/>
            <a:ext cx="8778240" cy="4319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i="1" dirty="0">
                <a:solidFill>
                  <a:schemeClr val="tx1"/>
                </a:solidFill>
              </a:rPr>
              <a:t>Consultation des « hauts lieux de la transition » :</a:t>
            </a:r>
            <a:br>
              <a:rPr lang="fr-FR" sz="2000" i="1" dirty="0">
                <a:solidFill>
                  <a:schemeClr val="tx1"/>
                </a:solidFill>
              </a:rPr>
            </a:br>
            <a:r>
              <a:rPr lang="fr-FR" sz="2000" i="1" dirty="0">
                <a:solidFill>
                  <a:schemeClr val="tx1"/>
                </a:solidFill>
              </a:rPr>
              <a:t>le </a:t>
            </a:r>
            <a:r>
              <a:rPr lang="fr-FR" sz="2000" i="1" dirty="0" err="1" smtClean="0">
                <a:solidFill>
                  <a:schemeClr val="tx1"/>
                </a:solidFill>
              </a:rPr>
              <a:t>Cartoviz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« hauts lieux de la transition » en Île-de-France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Petit déjeuner « décideurs-chercheurs » - 16 novembre 2018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8531" b="3982"/>
          <a:stretch/>
        </p:blipFill>
        <p:spPr>
          <a:xfrm>
            <a:off x="181293" y="1448439"/>
            <a:ext cx="8778240" cy="43198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55" y="1865205"/>
            <a:ext cx="2160000" cy="3054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i="1" dirty="0" smtClean="0">
                <a:solidFill>
                  <a:schemeClr val="tx1"/>
                </a:solidFill>
              </a:rPr>
              <a:t>Consultation des « hauts lieux de la transition » :</a:t>
            </a:r>
            <a:br>
              <a:rPr lang="fr-FR" sz="2000" i="1" dirty="0" smtClean="0">
                <a:solidFill>
                  <a:schemeClr val="tx1"/>
                </a:solidFill>
              </a:rPr>
            </a:br>
            <a:r>
              <a:rPr lang="fr-FR" sz="2000" i="1" dirty="0" smtClean="0">
                <a:solidFill>
                  <a:schemeClr val="tx1"/>
                </a:solidFill>
              </a:rPr>
              <a:t>les « guides </a:t>
            </a:r>
            <a:r>
              <a:rPr lang="fr-FR" sz="2000" i="1" dirty="0" smtClean="0">
                <a:solidFill>
                  <a:schemeClr val="tx1"/>
                </a:solidFill>
              </a:rPr>
              <a:t>de </a:t>
            </a:r>
            <a:r>
              <a:rPr lang="fr-FR" sz="2000" i="1" dirty="0" smtClean="0">
                <a:solidFill>
                  <a:schemeClr val="tx1"/>
                </a:solidFill>
              </a:rPr>
              <a:t>découverte »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« hauts lieux de la transition » en Île-de-France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Petit déjeuner « décideurs-chercheurs » - 16 novembre 2018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37" y="1865205"/>
            <a:ext cx="2160000" cy="3054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2" y="1865205"/>
            <a:ext cx="2160000" cy="3054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" y="1865205"/>
            <a:ext cx="2160000" cy="3054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6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Hypothèses du projet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749300" y="1316182"/>
            <a:ext cx="8394700" cy="4809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L’approche des grands défis doit être transversale…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… et valoriser les initiatives remarquables existantes…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… à l’échelle des « territoires » et surtout des « lieux ».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L’IAU a vocation à </a:t>
            </a:r>
            <a:r>
              <a:rPr lang="fr-FR" sz="2000" dirty="0" smtClean="0"/>
              <a:t>identifier et décrire </a:t>
            </a:r>
            <a:r>
              <a:rPr lang="fr-FR" sz="2000" dirty="0" smtClean="0"/>
              <a:t>les HLT en Île-de-France.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Ce travail a un coût significatif…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… et doit donc agréger de multiples usages, internes et externes.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Certains HLT </a:t>
            </a:r>
            <a:r>
              <a:rPr lang="fr-FR" sz="2000" dirty="0" smtClean="0">
                <a:solidFill>
                  <a:schemeClr val="tx1"/>
                </a:solidFill>
              </a:rPr>
              <a:t>sont moins attendus que d’autres.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Les déterminants des HLT en milieu rural sont très divers…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… mais la « proximité » joue partout un rôle.</a:t>
            </a:r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Les « hauts lieux de la transition » en Île-de-France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Petit déjeuner « décideurs-chercheurs » - 16 novembre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2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theme1.xml><?xml version="1.0" encoding="utf-8"?>
<a:theme xmlns:a="http://schemas.openxmlformats.org/drawingml/2006/main" name="Thème IA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IAU_base_2015_v2</Template>
  <TotalTime>3538</TotalTime>
  <Words>95</Words>
  <Application>Microsoft Office PowerPoint</Application>
  <PresentationFormat>Affichage à l'écran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IAU</vt:lpstr>
      <vt:lpstr>Présentation PowerPoint</vt:lpstr>
      <vt:lpstr>Hypothèses du projet</vt:lpstr>
      <vt:lpstr>Identification des « hauts lieux de la transition » : aperçu de la méthode</vt:lpstr>
      <vt:lpstr>Consultation des « hauts lieux de la transition » : le Cartoviz</vt:lpstr>
      <vt:lpstr>Consultation des « hauts lieux de la transition » : le Cartoviz</vt:lpstr>
      <vt:lpstr>Consultation des « hauts lieux de la transition » : les « guides de découverte »</vt:lpstr>
      <vt:lpstr>Hypothèses du projet</vt:lpstr>
    </vt:vector>
  </TitlesOfParts>
  <Company>IAU-IDF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LARUELLE Nicolas</dc:creator>
  <cp:lastModifiedBy>LARUELLE Nicolas</cp:lastModifiedBy>
  <cp:revision>52</cp:revision>
  <cp:lastPrinted>2018-11-14T10:28:42Z</cp:lastPrinted>
  <dcterms:created xsi:type="dcterms:W3CDTF">2018-11-12T15:15:58Z</dcterms:created>
  <dcterms:modified xsi:type="dcterms:W3CDTF">2018-11-15T17:13:00Z</dcterms:modified>
</cp:coreProperties>
</file>